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2.bin" ContentType="application/vnd.openxmlformats-officedocument.oleObject"/>
  <Override PartName="/ppt/notesSlides/notesSlide7.xml" ContentType="application/vnd.openxmlformats-officedocument.presentationml.notesSlide+xml"/>
  <Override PartName="/ppt/embeddings/oleObject3.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embeddings/oleObject4.bin" ContentType="application/vnd.openxmlformats-officedocument.oleObject"/>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handoutMasterIdLst>
    <p:handoutMasterId r:id="rId28"/>
  </p:handoutMasterIdLst>
  <p:sldIdLst>
    <p:sldId id="553" r:id="rId2"/>
    <p:sldId id="631" r:id="rId3"/>
    <p:sldId id="632" r:id="rId4"/>
    <p:sldId id="594" r:id="rId5"/>
    <p:sldId id="595" r:id="rId6"/>
    <p:sldId id="601" r:id="rId7"/>
    <p:sldId id="602" r:id="rId8"/>
    <p:sldId id="596" r:id="rId9"/>
    <p:sldId id="597" r:id="rId10"/>
    <p:sldId id="647" r:id="rId11"/>
    <p:sldId id="639" r:id="rId12"/>
    <p:sldId id="636" r:id="rId13"/>
    <p:sldId id="637" r:id="rId14"/>
    <p:sldId id="638" r:id="rId15"/>
    <p:sldId id="649" r:id="rId16"/>
    <p:sldId id="640" r:id="rId17"/>
    <p:sldId id="643" r:id="rId18"/>
    <p:sldId id="644" r:id="rId19"/>
    <p:sldId id="642" r:id="rId20"/>
    <p:sldId id="646" r:id="rId21"/>
    <p:sldId id="651" r:id="rId22"/>
    <p:sldId id="648" r:id="rId23"/>
    <p:sldId id="652" r:id="rId24"/>
    <p:sldId id="477" r:id="rId25"/>
    <p:sldId id="650" r:id="rId26"/>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Objects="1">
      <p:cViewPr varScale="1">
        <p:scale>
          <a:sx n="83" d="100"/>
          <a:sy n="83" d="100"/>
        </p:scale>
        <p:origin x="-53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2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3D1FB3A4-4104-7049-8590-25C120AEC01E}" type="datetime1">
              <a:rPr lang="en-US"/>
              <a:pPr/>
              <a:t>3/21/19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3500602-6F94-1449-BE4E-EA00C0BE96A1}" type="slidenum">
              <a:rPr lang="en-US"/>
              <a:pPr/>
              <a:t>‹#›</a:t>
            </a:fld>
            <a:endParaRPr lang="en-US"/>
          </a:p>
        </p:txBody>
      </p:sp>
    </p:spTree>
    <p:extLst>
      <p:ext uri="{BB962C8B-B14F-4D97-AF65-F5344CB8AC3E}">
        <p14:creationId xmlns:p14="http://schemas.microsoft.com/office/powerpoint/2010/main" val="3951984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0BC02F4E-E86D-DD4C-ABDE-71CFA083F2A8}" type="datetime1">
              <a:rPr lang="en-US"/>
              <a:pPr/>
              <a:t>3/21/19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DE80C35-CB93-C64C-BC80-CED608F9CE1F}" type="slidenum">
              <a:rPr lang="en-US"/>
              <a:pPr/>
              <a:t>‹#›</a:t>
            </a:fld>
            <a:endParaRPr lang="en-US"/>
          </a:p>
        </p:txBody>
      </p:sp>
    </p:spTree>
    <p:extLst>
      <p:ext uri="{BB962C8B-B14F-4D97-AF65-F5344CB8AC3E}">
        <p14:creationId xmlns:p14="http://schemas.microsoft.com/office/powerpoint/2010/main" val="67745272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ＭＳ Ｐゴシック" pitchFamily="-112"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 Id="rId3" Type="http://schemas.openxmlformats.org/officeDocument/2006/relationships/hyperlink" Target="http://www.piney.com/BabNinkasi.html"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 Id="rId3" Type="http://schemas.openxmlformats.org/officeDocument/2006/relationships/hyperlink" Target="http://www.piney.com/BabNinkasi.html"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 Id="rId3" Type="http://schemas.openxmlformats.org/officeDocument/2006/relationships/hyperlink" Target="http://www.piney.com/BabNinkasi.html"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 Id="rId3" Type="http://schemas.openxmlformats.org/officeDocument/2006/relationships/hyperlink" Target="http://www.piney.com/BabNinkasi.html"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 Id="rId3" Type="http://schemas.openxmlformats.org/officeDocument/2006/relationships/hyperlink" Target="http://www.piney.com/BabNinkasi.html"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xfrm>
            <a:off x="1150938" y="692150"/>
            <a:ext cx="4556125" cy="3416300"/>
          </a:xfrm>
          <a:ln/>
        </p:spPr>
      </p:sp>
      <p:sp>
        <p:nvSpPr>
          <p:cNvPr id="245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Arial" charset="0"/>
              <a:ea typeface="ＭＳ Ｐゴシック" charset="0"/>
              <a:cs typeface="ＭＳ Ｐゴシック" charset="0"/>
            </a:endParaRPr>
          </a:p>
        </p:txBody>
      </p:sp>
      <p:sp>
        <p:nvSpPr>
          <p:cNvPr id="24580"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fld id="{A82F8866-D31A-E14F-B292-81DB027954D2}" type="slidenum">
              <a:rPr lang="en-US"/>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8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endParaRPr lang="en-US">
              <a:latin typeface="Helvetica"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atin typeface="Helvetica" charset="0"/>
                <a:ea typeface="ＭＳ Ｐゴシック" charset="0"/>
                <a:cs typeface="ＭＳ Ｐゴシック" charset="0"/>
              </a:rPr>
              <a:t>http://www.jbc.org/content/262/2/549.short</a:t>
            </a:r>
          </a:p>
          <a:p>
            <a:pPr eaLnBrk="1" hangingPunct="1">
              <a:spcBef>
                <a:spcPct val="0"/>
              </a:spcBef>
            </a:pPr>
            <a:r>
              <a:rPr lang="en-US">
                <a:latin typeface="Helvetica" charset="0"/>
                <a:ea typeface="ＭＳ Ｐゴシック" charset="0"/>
                <a:cs typeface="ＭＳ Ｐゴシック" charset="0"/>
              </a:rPr>
              <a:t>http://pdb101.rcsb.org/motm/54</a:t>
            </a:r>
          </a:p>
          <a:p>
            <a:pPr eaLnBrk="1" hangingPunct="1">
              <a:spcBef>
                <a:spcPct val="0"/>
              </a:spcBef>
            </a:pPr>
            <a:r>
              <a:rPr lang="en-US">
                <a:latin typeface="Helvetica" charset="0"/>
                <a:ea typeface="ＭＳ Ｐゴシック" charset="0"/>
                <a:cs typeface="ＭＳ Ｐゴシック" charset="0"/>
              </a:rPr>
              <a:t>http://www.rcsb.org/pdb/explore/jmol.do?structureId=1CFJ&amp;bionumber=1</a:t>
            </a:r>
          </a:p>
          <a:p>
            <a:pPr eaLnBrk="1" hangingPunct="1">
              <a:spcBef>
                <a:spcPct val="0"/>
              </a:spcBef>
            </a:pPr>
            <a:endParaRPr lang="en-US">
              <a:latin typeface="Helvetica" charset="0"/>
              <a:ea typeface="ＭＳ Ｐゴシック" charset="0"/>
              <a:cs typeface="ＭＳ Ｐゴシック" charset="0"/>
            </a:endParaRPr>
          </a:p>
          <a:p>
            <a:pPr eaLnBrk="1" hangingPunct="1">
              <a:spcBef>
                <a:spcPct val="0"/>
              </a:spcBef>
            </a:pPr>
            <a:endParaRPr lang="en-US">
              <a:latin typeface="Helvetica"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Helvetica" charset="0"/>
                <a:ea typeface="ＭＳ Ｐゴシック" charset="0"/>
                <a:cs typeface="ＭＳ Ｐゴシック" charset="0"/>
              </a:rPr>
              <a:t>http://</a:t>
            </a:r>
            <a:r>
              <a:rPr lang="en-US" dirty="0" err="1">
                <a:latin typeface="Helvetica" charset="0"/>
                <a:ea typeface="ＭＳ Ｐゴシック" charset="0"/>
                <a:cs typeface="ＭＳ Ｐゴシック" charset="0"/>
              </a:rPr>
              <a:t>www.rcsb.org</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pdb</a:t>
            </a:r>
            <a:r>
              <a:rPr lang="en-US" dirty="0">
                <a:latin typeface="Helvetica" charset="0"/>
                <a:ea typeface="ＭＳ Ｐゴシック" charset="0"/>
                <a:cs typeface="ＭＳ Ｐゴシック" charset="0"/>
              </a:rPr>
              <a:t>/explore/</a:t>
            </a:r>
            <a:r>
              <a:rPr lang="en-US" dirty="0" err="1">
                <a:latin typeface="Helvetica" charset="0"/>
                <a:ea typeface="ＭＳ Ｐゴシック" charset="0"/>
                <a:cs typeface="ＭＳ Ｐゴシック" charset="0"/>
              </a:rPr>
              <a:t>jmol.do?structureId</a:t>
            </a:r>
            <a:r>
              <a:rPr lang="en-US" dirty="0">
                <a:latin typeface="Helvetica" charset="0"/>
                <a:ea typeface="ＭＳ Ｐゴシック" charset="0"/>
                <a:cs typeface="ＭＳ Ｐゴシック" charset="0"/>
              </a:rPr>
              <a:t>=1CFJ&amp;bionumber=1</a:t>
            </a:r>
          </a:p>
          <a:p>
            <a:pPr eaLnBrk="1" hangingPunct="1">
              <a:spcBef>
                <a:spcPct val="0"/>
              </a:spcBef>
            </a:pPr>
            <a:r>
              <a:rPr lang="en-US" dirty="0">
                <a:latin typeface="Helvetica" charset="0"/>
                <a:ea typeface="ＭＳ Ｐゴシック" charset="0"/>
                <a:cs typeface="ＭＳ Ｐゴシック" charset="0"/>
              </a:rPr>
              <a:t>http://pdb101.rcsb.org/</a:t>
            </a:r>
            <a:r>
              <a:rPr lang="en-US" dirty="0" err="1">
                <a:latin typeface="Helvetica" charset="0"/>
                <a:ea typeface="ＭＳ Ｐゴシック" charset="0"/>
                <a:cs typeface="ＭＳ Ｐゴシック" charset="0"/>
              </a:rPr>
              <a:t>motm</a:t>
            </a:r>
            <a:r>
              <a:rPr lang="en-US" dirty="0">
                <a:latin typeface="Helvetica" charset="0"/>
                <a:ea typeface="ＭＳ Ｐゴシック" charset="0"/>
                <a:cs typeface="ＭＳ Ｐゴシック" charset="0"/>
              </a:rPr>
              <a:t>/</a:t>
            </a:r>
            <a:r>
              <a:rPr lang="en-US" dirty="0" smtClean="0">
                <a:latin typeface="Helvetica" charset="0"/>
                <a:ea typeface="ＭＳ Ｐゴシック" charset="0"/>
                <a:cs typeface="ＭＳ Ｐゴシック" charset="0"/>
              </a:rPr>
              <a:t>54</a:t>
            </a:r>
          </a:p>
          <a:p>
            <a:pPr eaLnBrk="1" hangingPunct="1">
              <a:spcBef>
                <a:spcPct val="0"/>
              </a:spcBef>
            </a:pPr>
            <a:endParaRPr lang="en-US" dirty="0" smtClean="0">
              <a:latin typeface="Helvetica" charset="0"/>
              <a:ea typeface="ＭＳ Ｐゴシック" charset="0"/>
              <a:cs typeface="ＭＳ Ｐゴシック" charset="0"/>
            </a:endParaRPr>
          </a:p>
          <a:p>
            <a:pPr eaLnBrk="1" hangingPunct="1">
              <a:spcBef>
                <a:spcPct val="0"/>
              </a:spcBef>
            </a:pPr>
            <a:r>
              <a:rPr lang="en-US" dirty="0" smtClean="0">
                <a:latin typeface="Helvetica" charset="0"/>
                <a:ea typeface="ＭＳ Ｐゴシック" charset="0"/>
                <a:cs typeface="ＭＳ Ｐゴシック" charset="0"/>
              </a:rPr>
              <a:t>Global warming,</a:t>
            </a:r>
            <a:r>
              <a:rPr lang="en-US" baseline="0" dirty="0" smtClean="0">
                <a:latin typeface="Helvetica" charset="0"/>
                <a:ea typeface="ＭＳ Ｐゴシック" charset="0"/>
                <a:cs typeface="ＭＳ Ｐゴシック" charset="0"/>
              </a:rPr>
              <a:t> barley &amp; the price of beer going up.</a:t>
            </a:r>
            <a:endParaRPr lang="en-US" dirty="0">
              <a:latin typeface="Helvetica" charset="0"/>
              <a:ea typeface="ＭＳ Ｐゴシック" charset="0"/>
              <a:cs typeface="ＭＳ Ｐゴシック" charset="0"/>
            </a:endParaRPr>
          </a:p>
          <a:p>
            <a:pPr eaLnBrk="1" hangingPunct="1">
              <a:spcBef>
                <a:spcPct val="0"/>
              </a:spcBef>
            </a:pPr>
            <a:endParaRPr lang="en-US" dirty="0">
              <a:latin typeface="Helvetica" charset="0"/>
              <a:ea typeface="ＭＳ Ｐゴシック" charset="0"/>
              <a:cs typeface="ＭＳ Ｐゴシック" charset="0"/>
            </a:endParaRPr>
          </a:p>
          <a:p>
            <a:pPr eaLnBrk="1" hangingPunct="1">
              <a:spcBef>
                <a:spcPct val="0"/>
              </a:spcBef>
            </a:pPr>
            <a:endParaRPr lang="en-US" dirty="0">
              <a:latin typeface="Helvetica"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8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&lt;a title="By Zephyris (Own work) [CC BY-SA 3.0 (http://creativecommons.org/licenses/by-sa/3.0) or GFDL (http://www.gnu.org/copyleft/fdl.html)], via Wikimedia Commons" href="https://commons.wikimedia.org/wiki/File%3A4StrokeEngine_Ortho_3D_Small.gif"&gt;&lt;img width="128" alt="4StrokeEngine Ortho 3D Small" src="https://upload.wikimedia.org/wikipedia/commons/d/dc/4StrokeEngine_Ortho_3D_Small.gif"/&gt;&lt;/a&gt;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&lt;a title="By Zephyris (Own work) [CC BY-SA 3.0 (http://creativecommons.org/licenses/by-sa/3.0) or GFDL (http://www.gnu.org/copyleft/fdl.html)], via Wikimedia Commons" href="https://commons.wikimedia.org/wiki/File%3A4StrokeEngine_Ortho_3D_Small.gif"&gt;&lt;img width="128" alt="4StrokeEngine Ortho 3D Small" src="https://upload.wikimedia.org/wikipedia/commons/d/dc/4StrokeEngine_Ortho_3D_Small.gif"/&gt;&lt;/a&gt;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p:cNvSpPr>
          <p:nvPr>
            <p:ph type="sldImg"/>
          </p:nvPr>
        </p:nvSpPr>
        <p:spPr bwMode="auto">
          <a:xfrm>
            <a:off x="1135063" y="660400"/>
            <a:ext cx="4587875" cy="3441700"/>
          </a:xfr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25603" name="Rectangle 3"/>
          <p:cNvSpPr>
            <a:spLocks noGrp="1" noChangeArrowheads="1"/>
          </p:cNvSpPr>
          <p:nvPr>
            <p:ph type="body" idx="1"/>
          </p:nvPr>
        </p:nvSpPr>
        <p:spPr bwMode="auto">
          <a:solidFill>
            <a:srgbClr val="FFFFFF"/>
          </a:solidFill>
          <a:ln>
            <a:solidFill>
              <a:srgbClr val="000000"/>
            </a:solidFill>
            <a:miter lim="800000"/>
            <a:headEnd/>
            <a:tailEnd/>
          </a:ln>
        </p:spPr>
        <p:txBody>
          <a:bodyPr/>
          <a:lstStyle/>
          <a:p>
            <a:pPr eaLnBrk="1" hangingPunct="1">
              <a:spcBef>
                <a:spcPct val="0"/>
              </a:spcBef>
            </a:pPr>
            <a:r>
              <a:rPr lang="en-US">
                <a:solidFill>
                  <a:srgbClr val="000000"/>
                </a:solidFill>
                <a:latin typeface="Helvetica" charset="0"/>
                <a:ea typeface="ＭＳ Ｐゴシック" charset="0"/>
                <a:cs typeface="ＭＳ Ｐゴシック" charset="0"/>
              </a:rPr>
              <a:t>Figure: 12-14-04UN</a:t>
            </a:r>
          </a:p>
          <a:p>
            <a:pPr eaLnBrk="1" hangingPunct="1">
              <a:spcBef>
                <a:spcPct val="0"/>
              </a:spcBef>
            </a:pPr>
            <a:endParaRPr lang="en-US">
              <a:solidFill>
                <a:srgbClr val="000000"/>
              </a:solidFill>
              <a:latin typeface="Helvetica" charset="0"/>
              <a:ea typeface="ＭＳ Ｐゴシック" charset="0"/>
              <a:cs typeface="ＭＳ Ｐゴシック" charset="0"/>
            </a:endParaRPr>
          </a:p>
          <a:p>
            <a:pPr eaLnBrk="1" hangingPunct="1">
              <a:spcBef>
                <a:spcPct val="0"/>
              </a:spcBef>
            </a:pPr>
            <a:r>
              <a:rPr lang="en-US">
                <a:solidFill>
                  <a:srgbClr val="000000"/>
                </a:solidFill>
                <a:latin typeface="Helvetica" charset="0"/>
                <a:ea typeface="ＭＳ Ｐゴシック" charset="0"/>
                <a:cs typeface="ＭＳ Ｐゴシック" charset="0"/>
              </a:rPr>
              <a:t>Caption:</a:t>
            </a:r>
          </a:p>
          <a:p>
            <a:pPr eaLnBrk="1" hangingPunct="1">
              <a:spcBef>
                <a:spcPct val="0"/>
              </a:spcBef>
            </a:pPr>
            <a:r>
              <a:rPr lang="en-US">
                <a:solidFill>
                  <a:srgbClr val="000000"/>
                </a:solidFill>
                <a:latin typeface="Helvetica" charset="0"/>
                <a:ea typeface="ＭＳ Ｐゴシック" charset="0"/>
                <a:cs typeface="ＭＳ Ｐゴシック" charset="0"/>
              </a:rPr>
              <a:t>The IR spectrum has distinct regions.  The left of the spectrum shows the C-H, O-H, and N-H stretches.  The triple bonds absorb around 2200 cm</a:t>
            </a:r>
            <a:r>
              <a:rPr lang="en-US" baseline="30000">
                <a:solidFill>
                  <a:srgbClr val="000000"/>
                </a:solidFill>
                <a:latin typeface="Helvetica" charset="0"/>
                <a:ea typeface="ＭＳ Ｐゴシック" charset="0"/>
                <a:cs typeface="ＭＳ Ｐゴシック" charset="0"/>
              </a:rPr>
              <a:t>-1</a:t>
            </a:r>
            <a:r>
              <a:rPr lang="en-US">
                <a:solidFill>
                  <a:srgbClr val="000000"/>
                </a:solidFill>
                <a:latin typeface="Helvetica" charset="0"/>
                <a:ea typeface="ＭＳ Ｐゴシック" charset="0"/>
                <a:cs typeface="ＭＳ Ｐゴシック" charset="0"/>
              </a:rPr>
              <a:t> followed by the double bonds to the right at around 1700 cm</a:t>
            </a:r>
            <a:r>
              <a:rPr lang="en-US" baseline="30000">
                <a:solidFill>
                  <a:srgbClr val="000000"/>
                </a:solidFill>
                <a:latin typeface="Helvetica" charset="0"/>
                <a:ea typeface="ＭＳ Ｐゴシック" charset="0"/>
                <a:cs typeface="ＭＳ Ｐゴシック" charset="0"/>
              </a:rPr>
              <a:t>-1</a:t>
            </a:r>
            <a:r>
              <a:rPr lang="en-US">
                <a:solidFill>
                  <a:srgbClr val="000000"/>
                </a:solidFill>
                <a:latin typeface="Helvetica" charset="0"/>
                <a:ea typeface="ＭＳ Ｐゴシック" charset="0"/>
                <a:cs typeface="ＭＳ Ｐゴシック" charset="0"/>
              </a:rPr>
              <a:t>.  The region below 1400 cm</a:t>
            </a:r>
            <a:r>
              <a:rPr lang="en-US" baseline="30000">
                <a:solidFill>
                  <a:srgbClr val="000000"/>
                </a:solidFill>
                <a:latin typeface="Helvetica" charset="0"/>
                <a:ea typeface="ＭＳ Ｐゴシック" charset="0"/>
                <a:cs typeface="ＭＳ Ｐゴシック" charset="0"/>
              </a:rPr>
              <a:t>-1</a:t>
            </a:r>
            <a:r>
              <a:rPr lang="en-US">
                <a:solidFill>
                  <a:srgbClr val="000000"/>
                </a:solidFill>
                <a:latin typeface="Helvetica" charset="0"/>
                <a:ea typeface="ＭＳ Ｐゴシック" charset="0"/>
                <a:cs typeface="ＭＳ Ｐゴシック" charset="0"/>
              </a:rPr>
              <a:t> is called the fingerprint region.</a:t>
            </a:r>
          </a:p>
          <a:p>
            <a:pPr eaLnBrk="1" hangingPunct="1">
              <a:spcBef>
                <a:spcPct val="0"/>
              </a:spcBef>
            </a:pPr>
            <a:endParaRPr lang="en-US">
              <a:solidFill>
                <a:srgbClr val="000000"/>
              </a:solidFill>
              <a:latin typeface="Helvetica" charset="0"/>
              <a:ea typeface="ＭＳ Ｐゴシック" charset="0"/>
              <a:cs typeface="ＭＳ Ｐゴシック" charset="0"/>
            </a:endParaRPr>
          </a:p>
          <a:p>
            <a:pPr eaLnBrk="1" hangingPunct="1">
              <a:spcBef>
                <a:spcPct val="0"/>
              </a:spcBef>
            </a:pPr>
            <a:endParaRPr lang="en-US">
              <a:latin typeface="Helvetica"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p:cNvSpPr>
          <p:nvPr>
            <p:ph type="sldImg"/>
          </p:nvPr>
        </p:nvSpPr>
        <p:spPr bwMode="auto">
          <a:xfrm>
            <a:off x="1135063" y="660400"/>
            <a:ext cx="4587875" cy="3441700"/>
          </a:xfr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27651" name="Rectangle 3"/>
          <p:cNvSpPr>
            <a:spLocks noGrp="1" noChangeArrowheads="1"/>
          </p:cNvSpPr>
          <p:nvPr>
            <p:ph type="body" idx="1"/>
          </p:nvPr>
        </p:nvSpPr>
        <p:spPr bwMode="auto">
          <a:solidFill>
            <a:srgbClr val="FFFFFF"/>
          </a:solidFill>
          <a:ln>
            <a:solidFill>
              <a:srgbClr val="000000"/>
            </a:solidFill>
            <a:miter lim="800000"/>
            <a:headEnd/>
            <a:tailEnd/>
          </a:ln>
        </p:spPr>
        <p:txBody>
          <a:bodyPr/>
          <a:lstStyle/>
          <a:p>
            <a:pPr eaLnBrk="1" hangingPunct="1">
              <a:spcBef>
                <a:spcPct val="0"/>
              </a:spcBef>
            </a:pPr>
            <a:r>
              <a:rPr lang="en-US">
                <a:solidFill>
                  <a:srgbClr val="000000"/>
                </a:solidFill>
                <a:latin typeface="Helvetica" charset="0"/>
                <a:ea typeface="ＭＳ Ｐゴシック" charset="0"/>
                <a:cs typeface="ＭＳ Ｐゴシック" charset="0"/>
              </a:rPr>
              <a:t>Figure: 12-14-04UN</a:t>
            </a:r>
          </a:p>
          <a:p>
            <a:pPr eaLnBrk="1" hangingPunct="1">
              <a:spcBef>
                <a:spcPct val="0"/>
              </a:spcBef>
            </a:pPr>
            <a:endParaRPr lang="en-US">
              <a:solidFill>
                <a:srgbClr val="000000"/>
              </a:solidFill>
              <a:latin typeface="Helvetica" charset="0"/>
              <a:ea typeface="ＭＳ Ｐゴシック" charset="0"/>
              <a:cs typeface="ＭＳ Ｐゴシック" charset="0"/>
            </a:endParaRPr>
          </a:p>
          <a:p>
            <a:pPr eaLnBrk="1" hangingPunct="1">
              <a:spcBef>
                <a:spcPct val="0"/>
              </a:spcBef>
            </a:pPr>
            <a:r>
              <a:rPr lang="en-US">
                <a:solidFill>
                  <a:srgbClr val="000000"/>
                </a:solidFill>
                <a:latin typeface="Helvetica" charset="0"/>
                <a:ea typeface="ＭＳ Ｐゴシック" charset="0"/>
                <a:cs typeface="ＭＳ Ｐゴシック" charset="0"/>
              </a:rPr>
              <a:t>Caption:</a:t>
            </a:r>
          </a:p>
          <a:p>
            <a:pPr eaLnBrk="1" hangingPunct="1">
              <a:spcBef>
                <a:spcPct val="0"/>
              </a:spcBef>
            </a:pPr>
            <a:r>
              <a:rPr lang="en-US">
                <a:solidFill>
                  <a:srgbClr val="000000"/>
                </a:solidFill>
                <a:latin typeface="Helvetica" charset="0"/>
                <a:ea typeface="ＭＳ Ｐゴシック" charset="0"/>
                <a:cs typeface="ＭＳ Ｐゴシック" charset="0"/>
              </a:rPr>
              <a:t>The IR spectrum has distinct regions.  The left of the spectrum shows the C-H, O-H, and N-H stretches.  The triple bonds absorb around 2200 cm</a:t>
            </a:r>
            <a:r>
              <a:rPr lang="en-US" baseline="30000">
                <a:solidFill>
                  <a:srgbClr val="000000"/>
                </a:solidFill>
                <a:latin typeface="Helvetica" charset="0"/>
                <a:ea typeface="ＭＳ Ｐゴシック" charset="0"/>
                <a:cs typeface="ＭＳ Ｐゴシック" charset="0"/>
              </a:rPr>
              <a:t>-1</a:t>
            </a:r>
            <a:r>
              <a:rPr lang="en-US">
                <a:solidFill>
                  <a:srgbClr val="000000"/>
                </a:solidFill>
                <a:latin typeface="Helvetica" charset="0"/>
                <a:ea typeface="ＭＳ Ｐゴシック" charset="0"/>
                <a:cs typeface="ＭＳ Ｐゴシック" charset="0"/>
              </a:rPr>
              <a:t> followed by the double bonds to the right at around 1700 cm</a:t>
            </a:r>
            <a:r>
              <a:rPr lang="en-US" baseline="30000">
                <a:solidFill>
                  <a:srgbClr val="000000"/>
                </a:solidFill>
                <a:latin typeface="Helvetica" charset="0"/>
                <a:ea typeface="ＭＳ Ｐゴシック" charset="0"/>
                <a:cs typeface="ＭＳ Ｐゴシック" charset="0"/>
              </a:rPr>
              <a:t>-1</a:t>
            </a:r>
            <a:r>
              <a:rPr lang="en-US">
                <a:solidFill>
                  <a:srgbClr val="000000"/>
                </a:solidFill>
                <a:latin typeface="Helvetica" charset="0"/>
                <a:ea typeface="ＭＳ Ｐゴシック" charset="0"/>
                <a:cs typeface="ＭＳ Ｐゴシック" charset="0"/>
              </a:rPr>
              <a:t>.  The region below 1400 cm</a:t>
            </a:r>
            <a:r>
              <a:rPr lang="en-US" baseline="30000">
                <a:solidFill>
                  <a:srgbClr val="000000"/>
                </a:solidFill>
                <a:latin typeface="Helvetica" charset="0"/>
                <a:ea typeface="ＭＳ Ｐゴシック" charset="0"/>
                <a:cs typeface="ＭＳ Ｐゴシック" charset="0"/>
              </a:rPr>
              <a:t>-1</a:t>
            </a:r>
            <a:r>
              <a:rPr lang="en-US">
                <a:solidFill>
                  <a:srgbClr val="000000"/>
                </a:solidFill>
                <a:latin typeface="Helvetica" charset="0"/>
                <a:ea typeface="ＭＳ Ｐゴシック" charset="0"/>
                <a:cs typeface="ＭＳ Ｐゴシック" charset="0"/>
              </a:rPr>
              <a:t> is called the fingerprint region.</a:t>
            </a:r>
          </a:p>
          <a:p>
            <a:pPr eaLnBrk="1" hangingPunct="1">
              <a:spcBef>
                <a:spcPct val="0"/>
              </a:spcBef>
            </a:pPr>
            <a:endParaRPr lang="en-US">
              <a:solidFill>
                <a:srgbClr val="000000"/>
              </a:solidFill>
              <a:latin typeface="Helvetica" charset="0"/>
              <a:ea typeface="ＭＳ Ｐゴシック" charset="0"/>
              <a:cs typeface="ＭＳ Ｐゴシック" charset="0"/>
            </a:endParaRPr>
          </a:p>
          <a:p>
            <a:pPr eaLnBrk="1" hangingPunct="1">
              <a:spcBef>
                <a:spcPct val="0"/>
              </a:spcBef>
            </a:pPr>
            <a:endParaRPr lang="en-US">
              <a:latin typeface="Helvetica"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p:cNvSpPr>
          <p:nvPr>
            <p:ph type="sldImg"/>
          </p:nvPr>
        </p:nvSpPr>
        <p:spPr bwMode="auto">
          <a:xfrm>
            <a:off x="1135063" y="660400"/>
            <a:ext cx="4587875" cy="3441700"/>
          </a:xfr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29699" name="Rectangle 3"/>
          <p:cNvSpPr>
            <a:spLocks noGrp="1" noChangeArrowheads="1"/>
          </p:cNvSpPr>
          <p:nvPr>
            <p:ph type="body" idx="1"/>
          </p:nvPr>
        </p:nvSpPr>
        <p:spPr bwMode="auto">
          <a:solidFill>
            <a:srgbClr val="FFFFFF"/>
          </a:solidFill>
          <a:ln>
            <a:solidFill>
              <a:srgbClr val="000000"/>
            </a:solidFill>
            <a:miter lim="800000"/>
            <a:headEnd/>
            <a:tailEnd/>
          </a:ln>
        </p:spPr>
        <p:txBody>
          <a:bodyPr/>
          <a:lstStyle/>
          <a:p>
            <a:pPr eaLnBrk="1" hangingPunct="1">
              <a:spcBef>
                <a:spcPct val="0"/>
              </a:spcBef>
            </a:pPr>
            <a:r>
              <a:rPr lang="en-US">
                <a:solidFill>
                  <a:srgbClr val="000000"/>
                </a:solidFill>
                <a:latin typeface="Helvetica" charset="0"/>
                <a:ea typeface="ＭＳ Ｐゴシック" charset="0"/>
                <a:cs typeface="ＭＳ Ｐゴシック" charset="0"/>
              </a:rPr>
              <a:t>Figure: 12-14-04UN</a:t>
            </a:r>
          </a:p>
          <a:p>
            <a:pPr eaLnBrk="1" hangingPunct="1">
              <a:spcBef>
                <a:spcPct val="0"/>
              </a:spcBef>
            </a:pPr>
            <a:endParaRPr lang="en-US">
              <a:solidFill>
                <a:srgbClr val="000000"/>
              </a:solidFill>
              <a:latin typeface="Helvetica" charset="0"/>
              <a:ea typeface="ＭＳ Ｐゴシック" charset="0"/>
              <a:cs typeface="ＭＳ Ｐゴシック" charset="0"/>
            </a:endParaRPr>
          </a:p>
          <a:p>
            <a:pPr eaLnBrk="1" hangingPunct="1">
              <a:spcBef>
                <a:spcPct val="0"/>
              </a:spcBef>
            </a:pPr>
            <a:r>
              <a:rPr lang="en-US">
                <a:solidFill>
                  <a:srgbClr val="000000"/>
                </a:solidFill>
                <a:latin typeface="Helvetica" charset="0"/>
                <a:ea typeface="ＭＳ Ｐゴシック" charset="0"/>
                <a:cs typeface="ＭＳ Ｐゴシック" charset="0"/>
              </a:rPr>
              <a:t>Caption:</a:t>
            </a:r>
          </a:p>
          <a:p>
            <a:pPr eaLnBrk="1" hangingPunct="1">
              <a:spcBef>
                <a:spcPct val="0"/>
              </a:spcBef>
            </a:pPr>
            <a:r>
              <a:rPr lang="en-US">
                <a:solidFill>
                  <a:srgbClr val="000000"/>
                </a:solidFill>
                <a:latin typeface="Helvetica" charset="0"/>
                <a:ea typeface="ＭＳ Ｐゴシック" charset="0"/>
                <a:cs typeface="ＭＳ Ｐゴシック" charset="0"/>
              </a:rPr>
              <a:t>The IR spectrum has distinct regions.  The left of the spectrum shows the C-H, O-H, and N-H stretches.  The triple bonds absorb around 2200 cm</a:t>
            </a:r>
            <a:r>
              <a:rPr lang="en-US" baseline="30000">
                <a:solidFill>
                  <a:srgbClr val="000000"/>
                </a:solidFill>
                <a:latin typeface="Helvetica" charset="0"/>
                <a:ea typeface="ＭＳ Ｐゴシック" charset="0"/>
                <a:cs typeface="ＭＳ Ｐゴシック" charset="0"/>
              </a:rPr>
              <a:t>-1</a:t>
            </a:r>
            <a:r>
              <a:rPr lang="en-US">
                <a:solidFill>
                  <a:srgbClr val="000000"/>
                </a:solidFill>
                <a:latin typeface="Helvetica" charset="0"/>
                <a:ea typeface="ＭＳ Ｐゴシック" charset="0"/>
                <a:cs typeface="ＭＳ Ｐゴシック" charset="0"/>
              </a:rPr>
              <a:t> followed by the double bonds to the right at around 1700 cm</a:t>
            </a:r>
            <a:r>
              <a:rPr lang="en-US" baseline="30000">
                <a:solidFill>
                  <a:srgbClr val="000000"/>
                </a:solidFill>
                <a:latin typeface="Helvetica" charset="0"/>
                <a:ea typeface="ＭＳ Ｐゴシック" charset="0"/>
                <a:cs typeface="ＭＳ Ｐゴシック" charset="0"/>
              </a:rPr>
              <a:t>-1</a:t>
            </a:r>
            <a:r>
              <a:rPr lang="en-US">
                <a:solidFill>
                  <a:srgbClr val="000000"/>
                </a:solidFill>
                <a:latin typeface="Helvetica" charset="0"/>
                <a:ea typeface="ＭＳ Ｐゴシック" charset="0"/>
                <a:cs typeface="ＭＳ Ｐゴシック" charset="0"/>
              </a:rPr>
              <a:t>.  The region below 1400 cm</a:t>
            </a:r>
            <a:r>
              <a:rPr lang="en-US" baseline="30000">
                <a:solidFill>
                  <a:srgbClr val="000000"/>
                </a:solidFill>
                <a:latin typeface="Helvetica" charset="0"/>
                <a:ea typeface="ＭＳ Ｐゴシック" charset="0"/>
                <a:cs typeface="ＭＳ Ｐゴシック" charset="0"/>
              </a:rPr>
              <a:t>-1</a:t>
            </a:r>
            <a:r>
              <a:rPr lang="en-US">
                <a:solidFill>
                  <a:srgbClr val="000000"/>
                </a:solidFill>
                <a:latin typeface="Helvetica" charset="0"/>
                <a:ea typeface="ＭＳ Ｐゴシック" charset="0"/>
                <a:cs typeface="ＭＳ Ｐゴシック" charset="0"/>
              </a:rPr>
              <a:t> is called the fingerprint region.</a:t>
            </a:r>
          </a:p>
          <a:p>
            <a:pPr eaLnBrk="1" hangingPunct="1">
              <a:spcBef>
                <a:spcPct val="0"/>
              </a:spcBef>
            </a:pPr>
            <a:endParaRPr lang="en-US">
              <a:solidFill>
                <a:srgbClr val="000000"/>
              </a:solidFill>
              <a:latin typeface="Helvetica" charset="0"/>
              <a:ea typeface="ＭＳ Ｐゴシック" charset="0"/>
              <a:cs typeface="ＭＳ Ｐゴシック" charset="0"/>
            </a:endParaRPr>
          </a:p>
          <a:p>
            <a:pPr eaLnBrk="1" hangingPunct="1">
              <a:spcBef>
                <a:spcPct val="0"/>
              </a:spcBef>
            </a:pPr>
            <a:endParaRPr lang="en-US">
              <a:latin typeface="Helvetica"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p:cNvSpPr>
          <p:nvPr>
            <p:ph type="sldImg"/>
          </p:nvPr>
        </p:nvSpPr>
        <p:spPr bwMode="auto">
          <a:xfrm>
            <a:off x="1135063" y="660400"/>
            <a:ext cx="4587875" cy="3441700"/>
          </a:xfr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15715" name="Rectangle 3"/>
          <p:cNvSpPr>
            <a:spLocks noGrp="1" noChangeArrowheads="1"/>
          </p:cNvSpPr>
          <p:nvPr>
            <p:ph type="body" idx="1"/>
          </p:nvPr>
        </p:nvSpPr>
        <p:spPr bwMode="auto">
          <a:solidFill>
            <a:srgbClr val="FFFFFF"/>
          </a:solidFill>
          <a:ln>
            <a:solidFill>
              <a:srgbClr val="000000"/>
            </a:solidFill>
            <a:miter lim="800000"/>
            <a:headEnd/>
            <a:tailEnd/>
          </a:ln>
        </p:spPr>
        <p:txBody>
          <a:bodyPr/>
          <a:lstStyle/>
          <a:p>
            <a:pPr eaLnBrk="1" hangingPunct="1">
              <a:spcBef>
                <a:spcPct val="0"/>
              </a:spcBef>
            </a:pPr>
            <a:r>
              <a:rPr lang="en-US">
                <a:solidFill>
                  <a:srgbClr val="000000"/>
                </a:solidFill>
                <a:latin typeface="Helvetica" charset="0"/>
                <a:ea typeface="ＭＳ Ｐゴシック" charset="0"/>
                <a:cs typeface="ＭＳ Ｐゴシック" charset="0"/>
              </a:rPr>
              <a:t>Figure: 12-14-04UN</a:t>
            </a:r>
          </a:p>
          <a:p>
            <a:pPr eaLnBrk="1" hangingPunct="1">
              <a:spcBef>
                <a:spcPct val="0"/>
              </a:spcBef>
            </a:pPr>
            <a:endParaRPr lang="en-US">
              <a:solidFill>
                <a:srgbClr val="000000"/>
              </a:solidFill>
              <a:latin typeface="Helvetica" charset="0"/>
              <a:ea typeface="ＭＳ Ｐゴシック" charset="0"/>
              <a:cs typeface="ＭＳ Ｐゴシック" charset="0"/>
            </a:endParaRPr>
          </a:p>
          <a:p>
            <a:pPr eaLnBrk="1" hangingPunct="1">
              <a:spcBef>
                <a:spcPct val="0"/>
              </a:spcBef>
            </a:pPr>
            <a:r>
              <a:rPr lang="en-US">
                <a:solidFill>
                  <a:srgbClr val="000000"/>
                </a:solidFill>
                <a:latin typeface="Helvetica" charset="0"/>
                <a:ea typeface="ＭＳ Ｐゴシック" charset="0"/>
                <a:cs typeface="ＭＳ Ｐゴシック" charset="0"/>
              </a:rPr>
              <a:t>Caption:</a:t>
            </a:r>
          </a:p>
          <a:p>
            <a:pPr eaLnBrk="1" hangingPunct="1">
              <a:spcBef>
                <a:spcPct val="0"/>
              </a:spcBef>
            </a:pPr>
            <a:r>
              <a:rPr lang="en-US">
                <a:solidFill>
                  <a:srgbClr val="000000"/>
                </a:solidFill>
                <a:latin typeface="Helvetica" charset="0"/>
                <a:ea typeface="ＭＳ Ｐゴシック" charset="0"/>
                <a:cs typeface="ＭＳ Ｐゴシック" charset="0"/>
              </a:rPr>
              <a:t>The IR spectrum has distinct regions.  The left of the spectrum shows the C-H, O-H, and N-H stretches.  The triple bonds absorb around 2200 cm</a:t>
            </a:r>
            <a:r>
              <a:rPr lang="en-US" baseline="30000">
                <a:solidFill>
                  <a:srgbClr val="000000"/>
                </a:solidFill>
                <a:latin typeface="Helvetica" charset="0"/>
                <a:ea typeface="ＭＳ Ｐゴシック" charset="0"/>
                <a:cs typeface="ＭＳ Ｐゴシック" charset="0"/>
              </a:rPr>
              <a:t>-1</a:t>
            </a:r>
            <a:r>
              <a:rPr lang="en-US">
                <a:solidFill>
                  <a:srgbClr val="000000"/>
                </a:solidFill>
                <a:latin typeface="Helvetica" charset="0"/>
                <a:ea typeface="ＭＳ Ｐゴシック" charset="0"/>
                <a:cs typeface="ＭＳ Ｐゴシック" charset="0"/>
              </a:rPr>
              <a:t> followed by the double bonds to the right at around 1700 cm</a:t>
            </a:r>
            <a:r>
              <a:rPr lang="en-US" baseline="30000">
                <a:solidFill>
                  <a:srgbClr val="000000"/>
                </a:solidFill>
                <a:latin typeface="Helvetica" charset="0"/>
                <a:ea typeface="ＭＳ Ｐゴシック" charset="0"/>
                <a:cs typeface="ＭＳ Ｐゴシック" charset="0"/>
              </a:rPr>
              <a:t>-1</a:t>
            </a:r>
            <a:r>
              <a:rPr lang="en-US">
                <a:solidFill>
                  <a:srgbClr val="000000"/>
                </a:solidFill>
                <a:latin typeface="Helvetica" charset="0"/>
                <a:ea typeface="ＭＳ Ｐゴシック" charset="0"/>
                <a:cs typeface="ＭＳ Ｐゴシック" charset="0"/>
              </a:rPr>
              <a:t>.  The region below 1400 cm</a:t>
            </a:r>
            <a:r>
              <a:rPr lang="en-US" baseline="30000">
                <a:solidFill>
                  <a:srgbClr val="000000"/>
                </a:solidFill>
                <a:latin typeface="Helvetica" charset="0"/>
                <a:ea typeface="ＭＳ Ｐゴシック" charset="0"/>
                <a:cs typeface="ＭＳ Ｐゴシック" charset="0"/>
              </a:rPr>
              <a:t>-1</a:t>
            </a:r>
            <a:r>
              <a:rPr lang="en-US">
                <a:solidFill>
                  <a:srgbClr val="000000"/>
                </a:solidFill>
                <a:latin typeface="Helvetica" charset="0"/>
                <a:ea typeface="ＭＳ Ｐゴシック" charset="0"/>
                <a:cs typeface="ＭＳ Ｐゴシック" charset="0"/>
              </a:rPr>
              <a:t> is called the fingerprint region.</a:t>
            </a:r>
          </a:p>
          <a:p>
            <a:pPr eaLnBrk="1" hangingPunct="1">
              <a:spcBef>
                <a:spcPct val="0"/>
              </a:spcBef>
            </a:pPr>
            <a:endParaRPr lang="en-US">
              <a:solidFill>
                <a:srgbClr val="000000"/>
              </a:solidFill>
              <a:latin typeface="Helvetica" charset="0"/>
              <a:ea typeface="ＭＳ Ｐゴシック" charset="0"/>
              <a:cs typeface="ＭＳ Ｐゴシック" charset="0"/>
            </a:endParaRPr>
          </a:p>
          <a:p>
            <a:pPr eaLnBrk="1" hangingPunct="1">
              <a:spcBef>
                <a:spcPct val="0"/>
              </a:spcBef>
            </a:pPr>
            <a:endParaRPr lang="en-US">
              <a:latin typeface="Helvetica"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xfrm>
            <a:off x="1150938" y="692150"/>
            <a:ext cx="4556125" cy="3416300"/>
          </a:xfrm>
          <a:ln/>
        </p:spPr>
      </p:sp>
      <p:sp>
        <p:nvSpPr>
          <p:cNvPr id="204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048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Book Antiqua" charset="0"/>
                <a:ea typeface="ＭＳ Ｐゴシック" charset="0"/>
                <a:cs typeface="ＭＳ Ｐゴシック" charset="0"/>
              </a:defRPr>
            </a:lvl1pPr>
            <a:lvl2pPr marL="37931725" indent="-37474525">
              <a:defRPr sz="2400">
                <a:solidFill>
                  <a:schemeClr val="tx1"/>
                </a:solidFill>
                <a:latin typeface="Book Antiqua" charset="0"/>
                <a:ea typeface="ＭＳ Ｐゴシック" charset="0"/>
              </a:defRPr>
            </a:lvl2pPr>
            <a:lvl3pPr>
              <a:defRPr sz="2400">
                <a:solidFill>
                  <a:schemeClr val="tx1"/>
                </a:solidFill>
                <a:latin typeface="Book Antiqua" charset="0"/>
                <a:ea typeface="ＭＳ Ｐゴシック" charset="0"/>
              </a:defRPr>
            </a:lvl3pPr>
            <a:lvl4pPr>
              <a:defRPr sz="2400">
                <a:solidFill>
                  <a:schemeClr val="tx1"/>
                </a:solidFill>
                <a:latin typeface="Book Antiqua" charset="0"/>
                <a:ea typeface="ＭＳ Ｐゴシック" charset="0"/>
              </a:defRPr>
            </a:lvl4pPr>
            <a:lvl5pPr>
              <a:defRPr sz="2400">
                <a:solidFill>
                  <a:schemeClr val="tx1"/>
                </a:solidFill>
                <a:latin typeface="Book Antiqua" charset="0"/>
                <a:ea typeface="ＭＳ Ｐゴシック" charset="0"/>
              </a:defRPr>
            </a:lvl5pPr>
            <a:lvl6pPr marL="457200" eaLnBrk="0" fontAlgn="base" hangingPunct="0">
              <a:spcBef>
                <a:spcPct val="0"/>
              </a:spcBef>
              <a:spcAft>
                <a:spcPct val="0"/>
              </a:spcAft>
              <a:defRPr sz="2400">
                <a:solidFill>
                  <a:schemeClr val="tx1"/>
                </a:solidFill>
                <a:latin typeface="Book Antiqua" charset="0"/>
                <a:ea typeface="ＭＳ Ｐゴシック" charset="0"/>
              </a:defRPr>
            </a:lvl6pPr>
            <a:lvl7pPr marL="914400" eaLnBrk="0" fontAlgn="base" hangingPunct="0">
              <a:spcBef>
                <a:spcPct val="0"/>
              </a:spcBef>
              <a:spcAft>
                <a:spcPct val="0"/>
              </a:spcAft>
              <a:defRPr sz="2400">
                <a:solidFill>
                  <a:schemeClr val="tx1"/>
                </a:solidFill>
                <a:latin typeface="Book Antiqua" charset="0"/>
                <a:ea typeface="ＭＳ Ｐゴシック" charset="0"/>
              </a:defRPr>
            </a:lvl7pPr>
            <a:lvl8pPr marL="1371600" eaLnBrk="0" fontAlgn="base" hangingPunct="0">
              <a:spcBef>
                <a:spcPct val="0"/>
              </a:spcBef>
              <a:spcAft>
                <a:spcPct val="0"/>
              </a:spcAft>
              <a:defRPr sz="2400">
                <a:solidFill>
                  <a:schemeClr val="tx1"/>
                </a:solidFill>
                <a:latin typeface="Book Antiqua" charset="0"/>
                <a:ea typeface="ＭＳ Ｐゴシック" charset="0"/>
              </a:defRPr>
            </a:lvl8pPr>
            <a:lvl9pPr marL="1828800" eaLnBrk="0" fontAlgn="base" hangingPunct="0">
              <a:spcBef>
                <a:spcPct val="0"/>
              </a:spcBef>
              <a:spcAft>
                <a:spcPct val="0"/>
              </a:spcAft>
              <a:defRPr sz="2400">
                <a:solidFill>
                  <a:schemeClr val="tx1"/>
                </a:solidFill>
                <a:latin typeface="Book Antiqua" charset="0"/>
                <a:ea typeface="ＭＳ Ｐゴシック" charset="0"/>
              </a:defRPr>
            </a:lvl9pPr>
          </a:lstStyle>
          <a:p>
            <a:fld id="{03B79450-89C8-F24A-9943-0C97BC4B610E}" type="slidenum">
              <a:rPr lang="en-US">
                <a:latin typeface="Arial" charset="0"/>
              </a:rPr>
              <a:pPr/>
              <a:t>25</a:t>
            </a:fld>
            <a:endParaRPr 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94B7CAC6-B0DF-9143-8FDC-3EFF96646D07}" type="datetime1">
              <a:rPr lang="en-US"/>
              <a:pPr/>
              <a:t>3/21/19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FB998AA-6A34-EE41-8427-D42A1D3D4BE3}" type="slidenum">
              <a:rPr lang="en-US"/>
              <a:pPr/>
              <a:t>‹#›</a:t>
            </a:fld>
            <a:endParaRPr lang="en-US"/>
          </a:p>
        </p:txBody>
      </p:sp>
    </p:spTree>
    <p:extLst>
      <p:ext uri="{BB962C8B-B14F-4D97-AF65-F5344CB8AC3E}">
        <p14:creationId xmlns:p14="http://schemas.microsoft.com/office/powerpoint/2010/main" val="1833282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132217D-FA26-3D49-A503-D18C039D862B}" type="datetime1">
              <a:rPr lang="en-US"/>
              <a:pPr/>
              <a:t>3/21/19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B3CE73D-C69D-A740-A98E-889FD9C0D025}" type="slidenum">
              <a:rPr lang="en-US"/>
              <a:pPr/>
              <a:t>‹#›</a:t>
            </a:fld>
            <a:endParaRPr lang="en-US"/>
          </a:p>
        </p:txBody>
      </p:sp>
    </p:spTree>
    <p:extLst>
      <p:ext uri="{BB962C8B-B14F-4D97-AF65-F5344CB8AC3E}">
        <p14:creationId xmlns:p14="http://schemas.microsoft.com/office/powerpoint/2010/main" val="1301951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7AB2F0C2-9022-5145-97D1-2CEA9EBE72DF}" type="datetime1">
              <a:rPr lang="en-US"/>
              <a:pPr/>
              <a:t>3/21/19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A3F05DF-5E0B-6743-A9AF-F58D36DA7841}" type="slidenum">
              <a:rPr lang="en-US"/>
              <a:pPr/>
              <a:t>‹#›</a:t>
            </a:fld>
            <a:endParaRPr lang="en-US"/>
          </a:p>
        </p:txBody>
      </p:sp>
    </p:spTree>
    <p:extLst>
      <p:ext uri="{BB962C8B-B14F-4D97-AF65-F5344CB8AC3E}">
        <p14:creationId xmlns:p14="http://schemas.microsoft.com/office/powerpoint/2010/main" val="37979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0ED665E3-2048-CD46-A27D-6705C344A7FD}" type="datetime1">
              <a:rPr lang="en-US"/>
              <a:pPr/>
              <a:t>3/21/19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D89512E2-74C1-D043-A548-8C42245DA095}" type="slidenum">
              <a:rPr lang="en-US"/>
              <a:pPr/>
              <a:t>‹#›</a:t>
            </a:fld>
            <a:endParaRPr lang="en-US"/>
          </a:p>
        </p:txBody>
      </p:sp>
    </p:spTree>
    <p:extLst>
      <p:ext uri="{BB962C8B-B14F-4D97-AF65-F5344CB8AC3E}">
        <p14:creationId xmlns:p14="http://schemas.microsoft.com/office/powerpoint/2010/main" val="3530999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CA2C0546-90FF-294B-9946-42D2ECEE28B7}" type="datetime1">
              <a:rPr lang="en-US"/>
              <a:pPr/>
              <a:t>3/21/19</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6A3288E4-DB47-684C-8C6D-0937A3D2ECEE}" type="slidenum">
              <a:rPr lang="en-US"/>
              <a:pPr/>
              <a:t>‹#›</a:t>
            </a:fld>
            <a:endParaRPr lang="en-US"/>
          </a:p>
        </p:txBody>
      </p:sp>
    </p:spTree>
    <p:extLst>
      <p:ext uri="{BB962C8B-B14F-4D97-AF65-F5344CB8AC3E}">
        <p14:creationId xmlns:p14="http://schemas.microsoft.com/office/powerpoint/2010/main" val="4046226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D258FD6A-93C1-E641-90B5-CC598EFCA7F1}" type="datetime1">
              <a:rPr lang="en-US"/>
              <a:pPr/>
              <a:t>3/21/19</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8FB650F9-7508-494F-971B-3CB86261F7BA}" type="slidenum">
              <a:rPr lang="en-US"/>
              <a:pPr/>
              <a:t>‹#›</a:t>
            </a:fld>
            <a:endParaRPr lang="en-US"/>
          </a:p>
        </p:txBody>
      </p:sp>
    </p:spTree>
    <p:extLst>
      <p:ext uri="{BB962C8B-B14F-4D97-AF65-F5344CB8AC3E}">
        <p14:creationId xmlns:p14="http://schemas.microsoft.com/office/powerpoint/2010/main" val="233310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B9076D5-FE15-9640-8414-E1A4BD3F696D}" type="datetime1">
              <a:rPr lang="en-US"/>
              <a:pPr/>
              <a:t>3/21/19</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7A3C7AE2-1584-8C4F-ABCF-6AC9A87616DE}" type="slidenum">
              <a:rPr lang="en-US"/>
              <a:pPr/>
              <a:t>‹#›</a:t>
            </a:fld>
            <a:endParaRPr lang="en-US"/>
          </a:p>
        </p:txBody>
      </p:sp>
    </p:spTree>
    <p:extLst>
      <p:ext uri="{BB962C8B-B14F-4D97-AF65-F5344CB8AC3E}">
        <p14:creationId xmlns:p14="http://schemas.microsoft.com/office/powerpoint/2010/main" val="1638759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4A334281-D02E-4140-B788-A40E5019CCD9}" type="datetime1">
              <a:rPr lang="en-US"/>
              <a:pPr/>
              <a:t>3/21/19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A9E3EA21-FE2F-104D-B686-8AE8A130802D}" type="slidenum">
              <a:rPr lang="en-US"/>
              <a:pPr/>
              <a:t>‹#›</a:t>
            </a:fld>
            <a:endParaRPr lang="en-US"/>
          </a:p>
        </p:txBody>
      </p:sp>
    </p:spTree>
    <p:extLst>
      <p:ext uri="{BB962C8B-B14F-4D97-AF65-F5344CB8AC3E}">
        <p14:creationId xmlns:p14="http://schemas.microsoft.com/office/powerpoint/2010/main" val="420089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73DB29CD-7D41-0E42-9612-1104DB65DEDD}" type="datetime1">
              <a:rPr lang="en-US"/>
              <a:pPr/>
              <a:t>3/21/19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8A11FFAB-F7FC-B240-9662-AB53172A8007}" type="slidenum">
              <a:rPr lang="en-US"/>
              <a:pPr/>
              <a:t>‹#›</a:t>
            </a:fld>
            <a:endParaRPr lang="en-US"/>
          </a:p>
        </p:txBody>
      </p:sp>
    </p:spTree>
    <p:extLst>
      <p:ext uri="{BB962C8B-B14F-4D97-AF65-F5344CB8AC3E}">
        <p14:creationId xmlns:p14="http://schemas.microsoft.com/office/powerpoint/2010/main" val="3057211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F553854-2B6D-1441-81FF-C8D3432E7450}" type="datetime1">
              <a:rPr lang="en-US"/>
              <a:pPr/>
              <a:t>3/21/19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AF9A542-C24E-E740-89CD-E384DE1387C6}" type="slidenum">
              <a:rPr lang="en-US"/>
              <a:pPr/>
              <a:t>‹#›</a:t>
            </a:fld>
            <a:endParaRPr lang="en-US"/>
          </a:p>
        </p:txBody>
      </p:sp>
    </p:spTree>
    <p:extLst>
      <p:ext uri="{BB962C8B-B14F-4D97-AF65-F5344CB8AC3E}">
        <p14:creationId xmlns:p14="http://schemas.microsoft.com/office/powerpoint/2010/main" val="3537629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50892AC-3F1A-F849-99C9-2BAEFB265AB6}" type="datetime1">
              <a:rPr lang="en-US"/>
              <a:pPr/>
              <a:t>3/21/19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2490161-D963-D741-8BFE-3A666F7B46DC}" type="slidenum">
              <a:rPr lang="en-US"/>
              <a:pPr/>
              <a:t>‹#›</a:t>
            </a:fld>
            <a:endParaRPr lang="en-US"/>
          </a:p>
        </p:txBody>
      </p:sp>
    </p:spTree>
    <p:extLst>
      <p:ext uri="{BB962C8B-B14F-4D97-AF65-F5344CB8AC3E}">
        <p14:creationId xmlns:p14="http://schemas.microsoft.com/office/powerpoint/2010/main" val="21108721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9BA181CB-10AC-9844-8EAE-EEBE099B5FD2}" type="datetime1">
              <a:rPr lang="en-US"/>
              <a:pPr/>
              <a:t>3/21/19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F42FF633-3F72-0446-8F61-A05ADA72165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8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8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chemconnections.org/general/chem108/Chemistry%20108%20Molecular%20Modeling%20Form%20Fall%202017.pdf" TargetMode="External"/><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video" Target="file://localhost/Users/ronrusay/Desktop/Powerpoint%20&amp;%20Movies/Movies/4StrokeEngine_Ortho_3D_Small.gif" TargetMode="External"/><Relationship Id="rId4" Type="http://schemas.openxmlformats.org/officeDocument/2006/relationships/slideLayout" Target="../slideLayouts/slideLayout2.xml"/><Relationship Id="rId5" Type="http://schemas.openxmlformats.org/officeDocument/2006/relationships/notesSlide" Target="../notesSlides/notesSlide2.xml"/><Relationship Id="rId6" Type="http://schemas.openxmlformats.org/officeDocument/2006/relationships/oleObject" Target="../embeddings/oleObject1.bin"/><Relationship Id="rId7" Type="http://schemas.openxmlformats.org/officeDocument/2006/relationships/image" Target="../media/image6.emf"/><Relationship Id="rId8" Type="http://schemas.openxmlformats.org/officeDocument/2006/relationships/image" Target="../media/image7.png"/><Relationship Id="rId9" Type="http://schemas.openxmlformats.org/officeDocument/2006/relationships/hyperlink" Target="http://www.piney.com/BabNinkasi.html" TargetMode="External"/><Relationship Id="rId10" Type="http://schemas.openxmlformats.org/officeDocument/2006/relationships/image" Target="../media/image8.png"/><Relationship Id="rId1" Type="http://schemas.openxmlformats.org/officeDocument/2006/relationships/vmlDrawing" Target="../drawings/vmlDrawing1.vml"/><Relationship Id="rId2" Type="http://schemas.microsoft.com/office/2007/relationships/media" Target="file://localhost/Users/ronrusay/Desktop/Powerpoint%20&amp;%20Movies/Movies/4StrokeEngine_Ortho_3D_Small.gi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hyperlink" Target="http://www.piney.com/BabNinkasi.html" TargetMode="External"/><Relationship Id="rId6" Type="http://schemas.openxmlformats.org/officeDocument/2006/relationships/image" Target="../media/image10.png"/><Relationship Id="rId7" Type="http://schemas.openxmlformats.org/officeDocument/2006/relationships/hyperlink" Target="https://www.youtube.com/watch?v=vW99JEaDApY" TargetMode="External"/><Relationship Id="rId8"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png"/><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2.bin"/><Relationship Id="rId5" Type="http://schemas.openxmlformats.org/officeDocument/2006/relationships/image" Target="../media/image6.emf"/><Relationship Id="rId6" Type="http://schemas.openxmlformats.org/officeDocument/2006/relationships/image" Target="../media/image19.png"/><Relationship Id="rId7" Type="http://schemas.openxmlformats.org/officeDocument/2006/relationships/image" Target="../media/image7.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video" Target="file://localhost/Users/ronrusay/Desktop/Powerpoint%20&amp;%20Movies/Movies/4StrokeEngine_Ortho_3D_Small.gif" TargetMode="External"/><Relationship Id="rId4" Type="http://schemas.openxmlformats.org/officeDocument/2006/relationships/slideLayout" Target="../slideLayouts/slideLayout2.xml"/><Relationship Id="rId5" Type="http://schemas.openxmlformats.org/officeDocument/2006/relationships/notesSlide" Target="../notesSlides/notesSlide7.xml"/><Relationship Id="rId6" Type="http://schemas.openxmlformats.org/officeDocument/2006/relationships/oleObject" Target="../embeddings/oleObject3.bin"/><Relationship Id="rId7" Type="http://schemas.openxmlformats.org/officeDocument/2006/relationships/image" Target="../media/image6.emf"/><Relationship Id="rId8" Type="http://schemas.openxmlformats.org/officeDocument/2006/relationships/image" Target="../media/image7.png"/><Relationship Id="rId9" Type="http://schemas.openxmlformats.org/officeDocument/2006/relationships/hyperlink" Target="http://www.piney.com/BabNinkasi.html" TargetMode="External"/><Relationship Id="rId10" Type="http://schemas.openxmlformats.org/officeDocument/2006/relationships/image" Target="../media/image8.png"/><Relationship Id="rId1" Type="http://schemas.openxmlformats.org/officeDocument/2006/relationships/vmlDrawing" Target="../drawings/vmlDrawing3.vml"/><Relationship Id="rId2" Type="http://schemas.microsoft.com/office/2007/relationships/media" Target="file://localhost/Users/ronrusay/Desktop/Powerpoint%20&amp;%20Movies/Movies/4StrokeEngine_Ortho_3D_Small.gif" TargetMode="Externa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notesSlide" Target="../notesSlides/notesSlide8.xml"/><Relationship Id="rId5" Type="http://schemas.openxmlformats.org/officeDocument/2006/relationships/hyperlink" Target="http://chemconnections.org/general/movies/4StrokeEngine_Ortho_3D_Small.gif" TargetMode="External"/><Relationship Id="rId6" Type="http://schemas.openxmlformats.org/officeDocument/2006/relationships/image" Target="../media/image8.png"/><Relationship Id="rId1" Type="http://schemas.microsoft.com/office/2007/relationships/media" Target="file://localhost/Users/ronrusay/Desktop/Powerpoint%20&amp;%20Movies/Movies/4StrokeEngine_Ortho_3D_Small.gif" TargetMode="External"/><Relationship Id="rId2" Type="http://schemas.openxmlformats.org/officeDocument/2006/relationships/video" Target="file://localhost/Users/ronrusay/Desktop/Powerpoint%20&amp;%20Movies/Movies/4StrokeEngine_Ortho_3D_Small.gi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6.xml"/><Relationship Id="rId2" Type="http://schemas.openxmlformats.org/officeDocument/2006/relationships/hyperlink" Target="http://molview.or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molview.org" TargetMode="External"/><Relationship Id="rId3"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1.png"/><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 Id="rId3" Type="http://schemas.openxmlformats.org/officeDocument/2006/relationships/hyperlink" Target="https://www.youtube.com/watch?v=Q9u8vM8YjeU&amp;list=PLE7B4FAD08F1EBCE2"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hyperlink" Target="http://molview.org" TargetMode="External"/><Relationship Id="rId5" Type="http://schemas.openxmlformats.org/officeDocument/2006/relationships/image" Target="../media/image30.pn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hyperlink" Target="https://www.youtube.com/watch?v=W5gimZlFY6I" TargetMode="External"/><Relationship Id="rId6" Type="http://schemas.openxmlformats.org/officeDocument/2006/relationships/image" Target="../media/image33.pn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3" Type="http://schemas.openxmlformats.org/officeDocument/2006/relationships/hyperlink" Target="https://www.co2.earth/" TargetMode="External"/><Relationship Id="rId4" Type="http://schemas.openxmlformats.org/officeDocument/2006/relationships/image" Target="../media/image34.png"/><Relationship Id="rId5" Type="http://schemas.openxmlformats.org/officeDocument/2006/relationships/image" Target="../media/image35.pn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36.png"/><Relationship Id="rId1" Type="http://schemas.microsoft.com/office/2007/relationships/media" Target="file://localhost/Users/ronrusay/Desktop/Powerpoint%20&amp;%20Movies/Movies/IRconc.mov" TargetMode="External"/><Relationship Id="rId2" Type="http://schemas.openxmlformats.org/officeDocument/2006/relationships/video" Target="file://localhost/Users/ronrusay/Desktop/Powerpoint%20&amp;%20Movies/Movies/IRconc.mov"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hyperlink" Target="http://chemconnections.org/general/chem108/Global%20warming%20questions.pdf" TargetMode="External"/><Relationship Id="rId4" Type="http://schemas.openxmlformats.org/officeDocument/2006/relationships/hyperlink" Target="http://chemconnections.org/general/chem108/Global%20warming%20&amp;%20Carbon%20Footprint.2017.pdf" TargetMode="External"/><Relationship Id="rId1" Type="http://schemas.openxmlformats.org/officeDocument/2006/relationships/slideLayout" Target="../slideLayouts/slideLayout7.xml"/><Relationship Id="rId2"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4.bin"/><Relationship Id="rId5" Type="http://schemas.openxmlformats.org/officeDocument/2006/relationships/image" Target="../media/image39.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hyperlink" Target="https://phet.colorado.edu/sims/html/balancing-chemical-equations/latest/balancing-chemical-equations_en.html" TargetMode="External"/><Relationship Id="rId5"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ctrTitle"/>
          </p:nvPr>
        </p:nvSpPr>
        <p:spPr>
          <a:xfrm>
            <a:off x="812800" y="0"/>
            <a:ext cx="7772400" cy="1470025"/>
          </a:xfrm>
        </p:spPr>
        <p:txBody>
          <a:bodyPr/>
          <a:lstStyle/>
          <a:p>
            <a:pPr eaLnBrk="1" hangingPunct="1"/>
            <a:r>
              <a:rPr lang="en-US">
                <a:latin typeface="Calibri" charset="0"/>
                <a:ea typeface="ＭＳ Ｐゴシック" charset="0"/>
                <a:cs typeface="ＭＳ Ｐゴシック" charset="0"/>
              </a:rPr>
              <a:t>Chem 108: Lab</a:t>
            </a:r>
            <a:br>
              <a:rPr lang="en-US">
                <a:latin typeface="Calibri" charset="0"/>
                <a:ea typeface="ＭＳ Ｐゴシック" charset="0"/>
                <a:cs typeface="ＭＳ Ｐゴシック" charset="0"/>
              </a:rPr>
            </a:br>
            <a:r>
              <a:rPr lang="en-US" sz="3200">
                <a:latin typeface="Calibri" charset="0"/>
                <a:ea typeface="ＭＳ Ｐゴシック" charset="0"/>
                <a:cs typeface="ＭＳ Ｐゴシック" charset="0"/>
              </a:rPr>
              <a:t>Week 9</a:t>
            </a:r>
          </a:p>
        </p:txBody>
      </p:sp>
      <p:sp>
        <p:nvSpPr>
          <p:cNvPr id="15363" name="Rectangle 3"/>
          <p:cNvSpPr>
            <a:spLocks noChangeArrowheads="1"/>
          </p:cNvSpPr>
          <p:nvPr/>
        </p:nvSpPr>
        <p:spPr bwMode="auto">
          <a:xfrm>
            <a:off x="635000" y="1600200"/>
            <a:ext cx="7950200" cy="5109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3200" dirty="0"/>
              <a:t>Sign in</a:t>
            </a:r>
          </a:p>
          <a:p>
            <a:pPr algn="ctr"/>
            <a:r>
              <a:rPr lang="en-US" sz="3200" dirty="0"/>
              <a:t>Pick </a:t>
            </a:r>
            <a:r>
              <a:rPr lang="en-US" sz="3200" smtClean="0"/>
              <a:t>up handouts </a:t>
            </a:r>
            <a:r>
              <a:rPr lang="en-US" sz="3200" dirty="0" smtClean="0"/>
              <a:t>with a </a:t>
            </a:r>
            <a:r>
              <a:rPr lang="en-US" sz="3200" dirty="0" err="1" smtClean="0"/>
              <a:t>scantron</a:t>
            </a:r>
            <a:endParaRPr lang="en-US" sz="3200" dirty="0"/>
          </a:p>
          <a:p>
            <a:pPr algn="ctr"/>
            <a:r>
              <a:rPr lang="en-US" sz="3200" dirty="0"/>
              <a:t>Sit at your lab station </a:t>
            </a:r>
          </a:p>
          <a:p>
            <a:pPr algn="ctr"/>
            <a:r>
              <a:rPr lang="en-US" sz="2800" i="1" dirty="0"/>
              <a:t>i.e.</a:t>
            </a:r>
            <a:r>
              <a:rPr lang="en-US" sz="3200" dirty="0"/>
              <a:t> </a:t>
            </a:r>
            <a:r>
              <a:rPr lang="en-US" dirty="0"/>
              <a:t>where your lab drawer is </a:t>
            </a:r>
            <a:r>
              <a:rPr lang="en-US" dirty="0" smtClean="0"/>
              <a:t>located</a:t>
            </a:r>
          </a:p>
          <a:p>
            <a:pPr algn="ctr"/>
            <a:endParaRPr lang="en-US" sz="1800" dirty="0">
              <a:solidFill>
                <a:schemeClr val="tx2"/>
              </a:solidFill>
              <a:latin typeface="Calibri" charset="0"/>
            </a:endParaRPr>
          </a:p>
          <a:p>
            <a:pPr algn="ctr"/>
            <a:r>
              <a:rPr lang="en-US" dirty="0" smtClean="0">
                <a:solidFill>
                  <a:schemeClr val="tx2"/>
                </a:solidFill>
                <a:latin typeface="Calibri" charset="0"/>
              </a:rPr>
              <a:t>Today’s Experiments: Chemical Reactions I &amp; II</a:t>
            </a:r>
          </a:p>
          <a:p>
            <a:pPr algn="ctr"/>
            <a:endParaRPr lang="en-US" dirty="0">
              <a:solidFill>
                <a:schemeClr val="tx2"/>
              </a:solidFill>
              <a:latin typeface="Calibri" charset="0"/>
            </a:endParaRPr>
          </a:p>
          <a:p>
            <a:pPr algn="ctr"/>
            <a:r>
              <a:rPr lang="en-US" dirty="0">
                <a:solidFill>
                  <a:schemeClr val="tx2"/>
                </a:solidFill>
                <a:latin typeface="Calibri" charset="0"/>
              </a:rPr>
              <a:t>Chemical Reactions </a:t>
            </a:r>
            <a:r>
              <a:rPr lang="en-US" dirty="0" smtClean="0">
                <a:solidFill>
                  <a:schemeClr val="tx2"/>
                </a:solidFill>
                <a:latin typeface="Calibri" charset="0"/>
              </a:rPr>
              <a:t>I: Fermentation, Synthesis of Ethanol</a:t>
            </a:r>
          </a:p>
          <a:p>
            <a:pPr algn="ctr"/>
            <a:r>
              <a:rPr lang="en-US" dirty="0">
                <a:solidFill>
                  <a:schemeClr val="tx2"/>
                </a:solidFill>
                <a:latin typeface="Calibri" charset="0"/>
              </a:rPr>
              <a:t>Chemical Reactions </a:t>
            </a:r>
            <a:r>
              <a:rPr lang="en-US" dirty="0" smtClean="0">
                <a:solidFill>
                  <a:schemeClr val="tx2"/>
                </a:solidFill>
                <a:latin typeface="Calibri" charset="0"/>
              </a:rPr>
              <a:t>II: General Reactions</a:t>
            </a:r>
          </a:p>
          <a:p>
            <a:pPr algn="ctr"/>
            <a:endParaRPr lang="en-US" dirty="0">
              <a:solidFill>
                <a:schemeClr val="tx2"/>
              </a:solidFill>
              <a:latin typeface="Calibri" charset="0"/>
            </a:endParaRPr>
          </a:p>
          <a:p>
            <a:pPr algn="ctr"/>
            <a:r>
              <a:rPr lang="en-US" dirty="0" smtClean="0">
                <a:solidFill>
                  <a:schemeClr val="tx2"/>
                </a:solidFill>
                <a:latin typeface="Calibri" charset="0"/>
              </a:rPr>
              <a:t>Both sets of procedures are to be completed today</a:t>
            </a:r>
            <a:endParaRPr lang="en-US" dirty="0">
              <a:solidFill>
                <a:schemeClr val="tx2"/>
              </a:solidFill>
              <a:latin typeface="Calibri" charset="0"/>
            </a:endParaRPr>
          </a:p>
          <a:p>
            <a:pPr algn="ctr"/>
            <a:endParaRPr lang="en-US" sz="1800" dirty="0">
              <a:solidFill>
                <a:schemeClr val="tx2"/>
              </a:solidFill>
              <a:latin typeface="Calibri" charset="0"/>
            </a:endParaRPr>
          </a:p>
          <a:p>
            <a:pPr algn="ctr"/>
            <a:endParaRPr lang="en-US" sz="1800" dirty="0">
              <a:solidFill>
                <a:schemeClr val="tx2"/>
              </a:solidFill>
              <a:latin typeface="Calibri" charset="0"/>
            </a:endParaRPr>
          </a:p>
        </p:txBody>
      </p:sp>
      <p:sp>
        <p:nvSpPr>
          <p:cNvPr id="4" name="Rectangle 8"/>
          <p:cNvSpPr>
            <a:spLocks noChangeArrowheads="1"/>
          </p:cNvSpPr>
          <p:nvPr/>
        </p:nvSpPr>
        <p:spPr bwMode="auto">
          <a:xfrm>
            <a:off x="762000" y="4244975"/>
            <a:ext cx="7848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dirty="0">
                <a:solidFill>
                  <a:srgbClr val="FF0000"/>
                </a:solidFill>
              </a:rPr>
              <a:t>Select a </a:t>
            </a:r>
            <a:r>
              <a:rPr lang="en-US" sz="2000" dirty="0" smtClean="0">
                <a:solidFill>
                  <a:srgbClr val="FF0000"/>
                </a:solidFill>
              </a:rPr>
              <a:t>partner</a:t>
            </a:r>
            <a:r>
              <a:rPr lang="en-US" sz="2000" dirty="0">
                <a:solidFill>
                  <a:srgbClr val="FF0000"/>
                </a:solidFill>
              </a:rPr>
              <a:t>; </a:t>
            </a:r>
            <a:r>
              <a:rPr lang="en-US" sz="2000" dirty="0" smtClean="0">
                <a:solidFill>
                  <a:srgbClr val="FF0000"/>
                </a:solidFill>
              </a:rPr>
              <a:t>Procedures pg. 62 &amp; </a:t>
            </a:r>
            <a:r>
              <a:rPr lang="en-US" sz="2000" dirty="0">
                <a:solidFill>
                  <a:srgbClr val="FF0000"/>
                </a:solidFill>
              </a:rPr>
              <a:t>pp.44-45 </a:t>
            </a:r>
            <a:br>
              <a:rPr lang="en-US" sz="2000" dirty="0">
                <a:solidFill>
                  <a:srgbClr val="FF0000"/>
                </a:solidFill>
              </a:rPr>
            </a:b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Screen Shot 2016-09-26 at 8.56.39 AM.png"/>
          <p:cNvPicPr>
            <a:picLocks noChangeAspect="1"/>
          </p:cNvPicPr>
          <p:nvPr/>
        </p:nvPicPr>
        <p:blipFill>
          <a:blip r:embed="rId3">
            <a:alphaModFix amt="43000"/>
            <a:extLst>
              <a:ext uri="{28A0092B-C50C-407E-A947-70E740481C1C}">
                <a14:useLocalDpi xmlns:a14="http://schemas.microsoft.com/office/drawing/2010/main" val="0"/>
              </a:ext>
            </a:extLst>
          </a:blip>
          <a:srcRect/>
          <a:stretch>
            <a:fillRect/>
          </a:stretch>
        </p:blipFill>
        <p:spPr bwMode="auto">
          <a:xfrm>
            <a:off x="1371600" y="1417638"/>
            <a:ext cx="6429375" cy="4221162"/>
          </a:xfrm>
          <a:prstGeom prst="rect">
            <a:avLst/>
          </a:prstGeom>
          <a:noFill/>
          <a:ln>
            <a:noFill/>
          </a:ln>
          <a:extLst>
            <a:ext uri="{909E8E84-426E-40dd-AFC4-6F175D3DCCD1}">
              <a14:hiddenFill xmlns:a14="http://schemas.microsoft.com/office/drawing/2010/main">
                <a:solidFill>
                  <a:srgbClr val="FFFFFF">
                    <a:alpha val="42999"/>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2290763" y="5799138"/>
            <a:ext cx="5100637" cy="830262"/>
          </a:xfrm>
          <a:prstGeom prst="rect">
            <a:avLst/>
          </a:prstGeom>
        </p:spPr>
        <p:txBody>
          <a:bodyPr wrap="none">
            <a:spAutoFit/>
          </a:bodyPr>
          <a:lstStyle/>
          <a:p>
            <a:pPr algn="ctr"/>
            <a:r>
              <a:rPr lang="en-US" dirty="0">
                <a:solidFill>
                  <a:srgbClr val="FF0000"/>
                </a:solidFill>
                <a:effectLst>
                  <a:outerShdw blurRad="38100" dist="38100" dir="2700000" algn="tl">
                    <a:srgbClr val="DDDDDD"/>
                  </a:outerShdw>
                </a:effectLst>
              </a:rPr>
              <a:t>Turn-in individually or one per group</a:t>
            </a:r>
          </a:p>
          <a:p>
            <a:pPr algn="ctr"/>
            <a:r>
              <a:rPr lang="en-US" dirty="0" smtClean="0">
                <a:solidFill>
                  <a:srgbClr val="FF0000"/>
                </a:solidFill>
                <a:effectLst>
                  <a:outerShdw blurRad="38100" dist="38100" dir="2700000" algn="tl">
                    <a:srgbClr val="DDDDDD"/>
                  </a:outerShdw>
                </a:effectLst>
              </a:rPr>
              <a:t>Due 27-Mar</a:t>
            </a:r>
            <a:endParaRPr lang="en-US" dirty="0"/>
          </a:p>
        </p:txBody>
      </p:sp>
      <p:pic>
        <p:nvPicPr>
          <p:cNvPr id="23556" name="Picture 4" descr="Screen Shot 2016-03-05 at 10.41.25 AM.png"/>
          <p:cNvPicPr>
            <a:picLocks noChangeAspect="1"/>
          </p:cNvPicPr>
          <p:nvPr/>
        </p:nvPicPr>
        <p:blipFill>
          <a:blip r:embed="rId4">
            <a:alphaModFix amt="24000"/>
            <a:extLst>
              <a:ext uri="{28A0092B-C50C-407E-A947-70E740481C1C}">
                <a14:useLocalDpi xmlns:a14="http://schemas.microsoft.com/office/drawing/2010/main" val="0"/>
              </a:ext>
            </a:extLst>
          </a:blip>
          <a:srcRect/>
          <a:stretch>
            <a:fillRect/>
          </a:stretch>
        </p:blipFill>
        <p:spPr bwMode="auto">
          <a:xfrm>
            <a:off x="1323975" y="1833563"/>
            <a:ext cx="6477000" cy="3810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alpha val="24001"/>
                  </a:srgbClr>
                </a:solidFill>
              </a14:hiddenFill>
            </a:ext>
          </a:extLst>
        </p:spPr>
      </p:pic>
      <p:sp>
        <p:nvSpPr>
          <p:cNvPr id="23557" name="TextBox 6"/>
          <p:cNvSpPr txBox="1">
            <a:spLocks noChangeArrowheads="1"/>
          </p:cNvSpPr>
          <p:nvPr/>
        </p:nvSpPr>
        <p:spPr bwMode="auto">
          <a:xfrm>
            <a:off x="5867400" y="1295400"/>
            <a:ext cx="13716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endParaRPr lang="en-US"/>
          </a:p>
        </p:txBody>
      </p:sp>
      <p:sp>
        <p:nvSpPr>
          <p:cNvPr id="23558" name="Rectangle 3"/>
          <p:cNvSpPr>
            <a:spLocks noChangeArrowheads="1"/>
          </p:cNvSpPr>
          <p:nvPr/>
        </p:nvSpPr>
        <p:spPr bwMode="auto">
          <a:xfrm>
            <a:off x="381000" y="147638"/>
            <a:ext cx="876300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3200" dirty="0"/>
              <a:t>Molecular Modeling </a:t>
            </a:r>
            <a:br>
              <a:rPr lang="en-US" sz="3200" dirty="0"/>
            </a:br>
            <a:r>
              <a:rPr lang="en-US" dirty="0"/>
              <a:t>(Individual or Collaborative)</a:t>
            </a:r>
          </a:p>
          <a:p>
            <a:pPr algn="ctr"/>
            <a:r>
              <a:rPr lang="en-US" sz="2000" dirty="0"/>
              <a:t>Report Form (Replacement pages for Molecular Model Lab pp. 97-103)</a:t>
            </a:r>
            <a:r>
              <a:rPr lang="en-US" dirty="0"/>
              <a:t/>
            </a:r>
            <a:br>
              <a:rPr lang="en-US" dirty="0"/>
            </a:br>
            <a:endParaRPr lang="en-US" dirty="0"/>
          </a:p>
        </p:txBody>
      </p:sp>
      <p:sp>
        <p:nvSpPr>
          <p:cNvPr id="23560" name="Rectangle 9">
            <a:hlinkClick r:id="rId5"/>
          </p:cNvPr>
          <p:cNvSpPr>
            <a:spLocks noChangeArrowheads="1"/>
          </p:cNvSpPr>
          <p:nvPr/>
        </p:nvSpPr>
        <p:spPr bwMode="auto">
          <a:xfrm>
            <a:off x="0" y="2082800"/>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t>http://chemconnections.org/general/chem108/Chemistry%20108%20Molecular%20Modeling%20Form%20Fall%202017.pdf</a:t>
            </a:r>
          </a:p>
        </p:txBody>
      </p:sp>
    </p:spTree>
    <p:extLst>
      <p:ext uri="{BB962C8B-B14F-4D97-AF65-F5344CB8AC3E}">
        <p14:creationId xmlns:p14="http://schemas.microsoft.com/office/powerpoint/2010/main" val="321162479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txBox="1">
            <a:spLocks noChangeArrowheads="1"/>
          </p:cNvSpPr>
          <p:nvPr/>
        </p:nvSpPr>
        <p:spPr bwMode="auto">
          <a:xfrm>
            <a:off x="1828800" y="2362200"/>
            <a:ext cx="5410200" cy="1524000"/>
          </a:xfrm>
          <a:prstGeom prst="rect">
            <a:avLst/>
          </a:prstGeom>
          <a:noFill/>
          <a:ln w="12700">
            <a:noFill/>
            <a:miter lim="800000"/>
            <a:headEnd/>
            <a:tailEnd/>
          </a:ln>
          <a:effectLst/>
        </p:spPr>
        <p:txBody>
          <a:bodyPr lIns="90487" tIns="44450" rIns="90487" bIns="44450" anchor="ct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b="1" i="1" dirty="0">
                <a:solidFill>
                  <a:srgbClr val="FF0000"/>
                </a:solidFill>
                <a:effectLst>
                  <a:outerShdw blurRad="38100" dist="38100" dir="2700000" algn="tl">
                    <a:srgbClr val="DDDDDD"/>
                  </a:outerShdw>
                </a:effectLst>
              </a:rPr>
              <a:t>QUIZZES</a:t>
            </a:r>
          </a:p>
          <a:p>
            <a:pPr algn="ctr"/>
            <a:endParaRPr lang="en-US" i="1" dirty="0" smtClean="0">
              <a:solidFill>
                <a:srgbClr val="450045"/>
              </a:solidFill>
              <a:effectLst>
                <a:outerShdw blurRad="38100" dist="38100" dir="2700000" algn="tl">
                  <a:srgbClr val="DDDDDD"/>
                </a:outerShdw>
              </a:effectLst>
            </a:endParaRPr>
          </a:p>
          <a:p>
            <a:pPr algn="ctr"/>
            <a:r>
              <a:rPr lang="en-US" i="1" dirty="0" smtClean="0">
                <a:solidFill>
                  <a:srgbClr val="450045"/>
                </a:solidFill>
                <a:effectLst>
                  <a:outerShdw blurRad="38100" dist="38100" dir="2700000" algn="tl">
                    <a:srgbClr val="DDDDDD"/>
                  </a:outerShdw>
                </a:effectLst>
              </a:rPr>
              <a:t>Moles </a:t>
            </a:r>
            <a:r>
              <a:rPr lang="en-US" i="1" dirty="0">
                <a:solidFill>
                  <a:srgbClr val="450045"/>
                </a:solidFill>
                <a:effectLst>
                  <a:outerShdw blurRad="38100" dist="38100" dir="2700000" algn="tl">
                    <a:srgbClr val="DDDDDD"/>
                  </a:outerShdw>
                </a:effectLst>
              </a:rPr>
              <a:t>/ Molar Mass</a:t>
            </a:r>
          </a:p>
          <a:p>
            <a:pPr algn="ctr"/>
            <a:r>
              <a:rPr lang="en-US" i="1" dirty="0" smtClean="0">
                <a:solidFill>
                  <a:srgbClr val="450045"/>
                </a:solidFill>
                <a:effectLst>
                  <a:outerShdw blurRad="38100" dist="38100" dir="2700000" algn="tl">
                    <a:srgbClr val="DDDDDD"/>
                  </a:outerShdw>
                </a:effectLst>
              </a:rPr>
              <a:t>&amp;</a:t>
            </a:r>
            <a:endParaRPr lang="en-US" i="1" dirty="0">
              <a:solidFill>
                <a:srgbClr val="450045"/>
              </a:solidFill>
              <a:effectLst>
                <a:outerShdw blurRad="38100" dist="38100" dir="2700000" algn="tl">
                  <a:srgbClr val="DDDDDD"/>
                </a:outerShdw>
              </a:effectLst>
            </a:endParaRPr>
          </a:p>
          <a:p>
            <a:pPr algn="ctr"/>
            <a:r>
              <a:rPr lang="en-US" i="1" dirty="0">
                <a:solidFill>
                  <a:srgbClr val="450045"/>
                </a:solidFill>
                <a:effectLst>
                  <a:outerShdw blurRad="38100" dist="38100" dir="2700000" algn="tl">
                    <a:srgbClr val="DDDDDD"/>
                  </a:outerShdw>
                </a:effectLst>
              </a:rPr>
              <a:t>Molecular </a:t>
            </a:r>
            <a:r>
              <a:rPr lang="en-US" i="1" dirty="0" smtClean="0">
                <a:solidFill>
                  <a:srgbClr val="450045"/>
                </a:solidFill>
                <a:effectLst>
                  <a:outerShdw blurRad="38100" dist="38100" dir="2700000" algn="tl">
                    <a:srgbClr val="DDDDDD"/>
                  </a:outerShdw>
                </a:effectLst>
              </a:rPr>
              <a:t>Formulas</a:t>
            </a:r>
          </a:p>
          <a:p>
            <a:pPr algn="ctr"/>
            <a:r>
              <a:rPr lang="en-US" sz="1400" i="1" dirty="0" smtClean="0">
                <a:solidFill>
                  <a:srgbClr val="450045"/>
                </a:solidFill>
                <a:effectLst>
                  <a:outerShdw blurRad="38100" dist="38100" dir="2700000" algn="tl">
                    <a:srgbClr val="DDDDDD"/>
                  </a:outerShdw>
                </a:effectLst>
              </a:rPr>
              <a:t>_________</a:t>
            </a:r>
            <a:r>
              <a:rPr lang="en-US" sz="1400" i="1" dirty="0">
                <a:solidFill>
                  <a:srgbClr val="450045"/>
                </a:solidFill>
                <a:effectLst>
                  <a:outerShdw blurRad="38100" dist="38100" dir="2700000" algn="tl">
                    <a:srgbClr val="DDDDDD"/>
                  </a:outerShdw>
                </a:effectLst>
              </a:rPr>
              <a:t/>
            </a:r>
            <a:br>
              <a:rPr lang="en-US" sz="1400" i="1" dirty="0">
                <a:solidFill>
                  <a:srgbClr val="450045"/>
                </a:solidFill>
                <a:effectLst>
                  <a:outerShdw blurRad="38100" dist="38100" dir="2700000" algn="tl">
                    <a:srgbClr val="DDDDDD"/>
                  </a:outerShdw>
                </a:effectLst>
              </a:rPr>
            </a:br>
            <a:r>
              <a:rPr lang="en-US" i="1" dirty="0" smtClean="0">
                <a:solidFill>
                  <a:srgbClr val="450045"/>
                </a:solidFill>
                <a:effectLst>
                  <a:outerShdw blurRad="38100" dist="38100" dir="2700000" algn="tl">
                    <a:srgbClr val="DDDDDD"/>
                  </a:outerShdw>
                </a:effectLst>
              </a:rPr>
              <a:t>and</a:t>
            </a:r>
            <a:endParaRPr lang="en-US" dirty="0">
              <a:solidFill>
                <a:srgbClr val="450045"/>
              </a:solidFill>
              <a:effectLst>
                <a:outerShdw blurRad="38100" dist="38100" dir="2700000" algn="tl">
                  <a:srgbClr val="DDDDDD"/>
                </a:outerShdw>
              </a:effectLst>
            </a:endParaRPr>
          </a:p>
          <a:p>
            <a:pPr algn="ctr"/>
            <a:r>
              <a:rPr lang="en-US" i="1" dirty="0" smtClean="0">
                <a:solidFill>
                  <a:srgbClr val="450045"/>
                </a:solidFill>
                <a:effectLst>
                  <a:outerShdw blurRad="38100" dist="38100" dir="2700000" algn="tl">
                    <a:srgbClr val="DDDDDD"/>
                  </a:outerShdw>
                </a:effectLst>
              </a:rPr>
              <a:t>Molecular Shapes</a:t>
            </a:r>
            <a:endParaRPr lang="en-US" i="1" dirty="0">
              <a:solidFill>
                <a:srgbClr val="450045"/>
              </a:solidFill>
              <a:effectLst>
                <a:outerShdw blurRad="38100" dist="38100" dir="2700000" algn="tl">
                  <a:srgbClr val="DDDDDD"/>
                </a:outerShdw>
              </a:effectLst>
            </a:endParaRPr>
          </a:p>
        </p:txBody>
      </p:sp>
      <p:pic>
        <p:nvPicPr>
          <p:cNvPr id="2" name="Picture 1" descr="Screen Shot 2018-10-11 at 2.21.2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3100" y="304800"/>
            <a:ext cx="5219700" cy="1079500"/>
          </a:xfrm>
          <a:prstGeom prst="rect">
            <a:avLst/>
          </a:prstGeom>
        </p:spPr>
      </p:pic>
      <p:pic>
        <p:nvPicPr>
          <p:cNvPr id="3" name="Picture 2" descr="Screen Shot 2018-10-11 at 2.27.1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447800"/>
            <a:ext cx="3011022" cy="4572000"/>
          </a:xfrm>
          <a:prstGeom prst="rect">
            <a:avLst/>
          </a:prstGeom>
          <a:ln>
            <a:solidFill>
              <a:srgbClr val="008000"/>
            </a:solidFill>
          </a:ln>
        </p:spPr>
      </p:pic>
      <p:pic>
        <p:nvPicPr>
          <p:cNvPr id="7" name="Picture 5" descr="Screen Shot 2018-03-21 at 10.43.49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1524000"/>
            <a:ext cx="3022600" cy="44196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0" name="TextBox 2"/>
          <p:cNvSpPr txBox="1">
            <a:spLocks noChangeArrowheads="1"/>
          </p:cNvSpPr>
          <p:nvPr/>
        </p:nvSpPr>
        <p:spPr bwMode="auto">
          <a:xfrm>
            <a:off x="1044575" y="5951538"/>
            <a:ext cx="71088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i="1" dirty="0">
                <a:solidFill>
                  <a:srgbClr val="FF0000"/>
                </a:solidFill>
              </a:rPr>
              <a:t>Submit individually on-line</a:t>
            </a:r>
          </a:p>
          <a:p>
            <a:pPr algn="ctr"/>
            <a:r>
              <a:rPr lang="en-US" i="1" dirty="0" smtClean="0">
                <a:solidFill>
                  <a:srgbClr val="FF0000"/>
                </a:solidFill>
              </a:rPr>
              <a:t>Refer to Calendar &amp; Resources pages for links</a:t>
            </a:r>
            <a:endParaRPr lang="en-US" i="1" dirty="0">
              <a:solidFill>
                <a:srgbClr val="FF0000"/>
              </a:solidFill>
            </a:endParaRPr>
          </a:p>
        </p:txBody>
      </p:sp>
      <p:sp>
        <p:nvSpPr>
          <p:cNvPr id="4" name="TextBox 3"/>
          <p:cNvSpPr txBox="1"/>
          <p:nvPr/>
        </p:nvSpPr>
        <p:spPr>
          <a:xfrm>
            <a:off x="3682763" y="685800"/>
            <a:ext cx="355837" cy="276999"/>
          </a:xfrm>
          <a:prstGeom prst="rect">
            <a:avLst/>
          </a:prstGeom>
          <a:noFill/>
        </p:spPr>
        <p:txBody>
          <a:bodyPr wrap="none" rtlCol="0">
            <a:spAutoFit/>
          </a:bodyPr>
          <a:lstStyle/>
          <a:p>
            <a:r>
              <a:rPr lang="en-US" sz="1200" i="0" dirty="0" smtClean="0"/>
              <a:t>20</a:t>
            </a:r>
            <a:endParaRPr lang="en-US" sz="1200" i="0" dirty="0"/>
          </a:p>
        </p:txBody>
      </p:sp>
      <p:sp>
        <p:nvSpPr>
          <p:cNvPr id="5" name="TextBox 4"/>
          <p:cNvSpPr txBox="1"/>
          <p:nvPr/>
        </p:nvSpPr>
        <p:spPr>
          <a:xfrm>
            <a:off x="304800" y="203537"/>
            <a:ext cx="1447800" cy="1015663"/>
          </a:xfrm>
          <a:prstGeom prst="rect">
            <a:avLst/>
          </a:prstGeom>
          <a:noFill/>
        </p:spPr>
        <p:txBody>
          <a:bodyPr wrap="square" rtlCol="0">
            <a:spAutoFit/>
          </a:bodyPr>
          <a:lstStyle/>
          <a:p>
            <a:pPr algn="ctr"/>
            <a:r>
              <a:rPr lang="en-US" sz="2000" dirty="0" smtClean="0"/>
              <a:t>GCs </a:t>
            </a:r>
            <a:br>
              <a:rPr lang="en-US" sz="2000" dirty="0" smtClean="0"/>
            </a:br>
            <a:r>
              <a:rPr lang="en-US" sz="2000" dirty="0" smtClean="0">
                <a:solidFill>
                  <a:srgbClr val="FF0000"/>
                </a:solidFill>
              </a:rPr>
              <a:t>DUE</a:t>
            </a:r>
          </a:p>
          <a:p>
            <a:pPr algn="ctr"/>
            <a:r>
              <a:rPr lang="en-US" sz="2000" dirty="0" smtClean="0">
                <a:solidFill>
                  <a:srgbClr val="FF0000"/>
                </a:solidFill>
              </a:rPr>
              <a:t>+7 Days</a:t>
            </a:r>
            <a:endParaRPr lang="en-US" sz="2000" dirty="0">
              <a:solidFill>
                <a:srgbClr val="FF0000"/>
              </a:solidFill>
            </a:endParaRPr>
          </a:p>
        </p:txBody>
      </p:sp>
      <p:sp>
        <p:nvSpPr>
          <p:cNvPr id="12" name="TextBox 11"/>
          <p:cNvSpPr txBox="1"/>
          <p:nvPr/>
        </p:nvSpPr>
        <p:spPr>
          <a:xfrm>
            <a:off x="7315200" y="203537"/>
            <a:ext cx="1447800" cy="1015663"/>
          </a:xfrm>
          <a:prstGeom prst="rect">
            <a:avLst/>
          </a:prstGeom>
          <a:noFill/>
        </p:spPr>
        <p:txBody>
          <a:bodyPr wrap="square" rtlCol="0">
            <a:spAutoFit/>
          </a:bodyPr>
          <a:lstStyle/>
          <a:p>
            <a:pPr algn="ctr"/>
            <a:r>
              <a:rPr lang="en-US" sz="2000" dirty="0" smtClean="0"/>
              <a:t>Post Labs </a:t>
            </a:r>
            <a:r>
              <a:rPr lang="en-US" sz="2000" dirty="0" smtClean="0">
                <a:solidFill>
                  <a:srgbClr val="FF0000"/>
                </a:solidFill>
              </a:rPr>
              <a:t>DUE</a:t>
            </a:r>
          </a:p>
          <a:p>
            <a:pPr algn="ctr"/>
            <a:r>
              <a:rPr lang="en-US" sz="2000" dirty="0" smtClean="0">
                <a:solidFill>
                  <a:srgbClr val="FF0000"/>
                </a:solidFill>
              </a:rPr>
              <a:t>RPT Day</a:t>
            </a:r>
            <a:endParaRPr lang="en-US" sz="2000" dirty="0">
              <a:solidFill>
                <a:srgbClr val="FF0000"/>
              </a:solidFill>
            </a:endParaRPr>
          </a:p>
        </p:txBody>
      </p:sp>
      <p:sp>
        <p:nvSpPr>
          <p:cNvPr id="13" name="TextBox 12"/>
          <p:cNvSpPr txBox="1"/>
          <p:nvPr/>
        </p:nvSpPr>
        <p:spPr>
          <a:xfrm>
            <a:off x="3436969" y="4495800"/>
            <a:ext cx="2209800" cy="1015663"/>
          </a:xfrm>
          <a:prstGeom prst="rect">
            <a:avLst/>
          </a:prstGeom>
          <a:noFill/>
        </p:spPr>
        <p:txBody>
          <a:bodyPr wrap="square" rtlCol="0">
            <a:spAutoFit/>
          </a:bodyPr>
          <a:lstStyle/>
          <a:p>
            <a:pPr algn="ctr"/>
            <a:r>
              <a:rPr lang="en-US" sz="2000" dirty="0" smtClean="0"/>
              <a:t>Both Quizzes</a:t>
            </a:r>
          </a:p>
          <a:p>
            <a:pPr algn="ctr"/>
            <a:r>
              <a:rPr lang="en-US" sz="2000" dirty="0" smtClean="0">
                <a:solidFill>
                  <a:srgbClr val="FF0000"/>
                </a:solidFill>
              </a:rPr>
              <a:t>DUE:</a:t>
            </a:r>
          </a:p>
          <a:p>
            <a:pPr algn="ctr"/>
            <a:r>
              <a:rPr lang="en-US" sz="2000" dirty="0" smtClean="0">
                <a:solidFill>
                  <a:srgbClr val="FF0000"/>
                </a:solidFill>
              </a:rPr>
              <a:t>29-Mar</a:t>
            </a:r>
            <a:endParaRPr lang="en-US" sz="2000" dirty="0">
              <a:solidFill>
                <a:srgbClr val="FF0000"/>
              </a:solidFill>
            </a:endParaRPr>
          </a:p>
        </p:txBody>
      </p:sp>
    </p:spTree>
    <p:extLst>
      <p:ext uri="{BB962C8B-B14F-4D97-AF65-F5344CB8AC3E}">
        <p14:creationId xmlns:p14="http://schemas.microsoft.com/office/powerpoint/2010/main" val="109163975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457200" y="-228600"/>
            <a:ext cx="8229600" cy="1143000"/>
          </a:xfrm>
        </p:spPr>
        <p:txBody>
          <a:bodyPr/>
          <a:lstStyle/>
          <a:p>
            <a:pPr eaLnBrk="1" hangingPunct="1"/>
            <a:r>
              <a:rPr lang="en-US" dirty="0">
                <a:latin typeface="Calibri" charset="0"/>
                <a:ea typeface="ＭＳ Ｐゴシック" charset="0"/>
                <a:cs typeface="ＭＳ Ｐゴシック" charset="0"/>
              </a:rPr>
              <a:t>Chemical </a:t>
            </a:r>
            <a:r>
              <a:rPr lang="en-US" dirty="0" smtClean="0">
                <a:latin typeface="Calibri" charset="0"/>
                <a:ea typeface="ＭＳ Ｐゴシック" charset="0"/>
                <a:cs typeface="ＭＳ Ｐゴシック" charset="0"/>
              </a:rPr>
              <a:t>Reactions I &amp; II</a:t>
            </a:r>
            <a:endParaRPr lang="en-US" dirty="0">
              <a:latin typeface="Calibri" charset="0"/>
              <a:ea typeface="ＭＳ Ｐゴシック" charset="0"/>
              <a:cs typeface="ＭＳ Ｐゴシック" charset="0"/>
            </a:endParaRPr>
          </a:p>
        </p:txBody>
      </p:sp>
      <p:sp>
        <p:nvSpPr>
          <p:cNvPr id="37892" name="Rectangle 3"/>
          <p:cNvSpPr>
            <a:spLocks noGrp="1" noChangeArrowheads="1"/>
          </p:cNvSpPr>
          <p:nvPr>
            <p:ph idx="1"/>
          </p:nvPr>
        </p:nvSpPr>
        <p:spPr>
          <a:xfrm>
            <a:off x="1752600" y="1524000"/>
            <a:ext cx="8229600" cy="4525963"/>
          </a:xfrm>
        </p:spPr>
        <p:txBody>
          <a:bodyPr/>
          <a:lstStyle/>
          <a:p>
            <a:pPr eaLnBrk="1" hangingPunct="1">
              <a:buFont typeface="Monotype Sorts" charset="0"/>
              <a:buChar char=""/>
            </a:pPr>
            <a:r>
              <a:rPr lang="en-US" dirty="0">
                <a:latin typeface="Calibri" charset="0"/>
                <a:ea typeface="ＭＳ Ｐゴシック" charset="0"/>
                <a:cs typeface="ＭＳ Ｐゴシック" charset="0"/>
              </a:rPr>
              <a:t>Combination (Synthesis)</a:t>
            </a:r>
          </a:p>
          <a:p>
            <a:pPr eaLnBrk="1" hangingPunct="1">
              <a:buFont typeface="Monotype Sorts" charset="0"/>
              <a:buChar char=""/>
            </a:pPr>
            <a:r>
              <a:rPr lang="en-US" dirty="0">
                <a:latin typeface="Calibri" charset="0"/>
                <a:ea typeface="ＭＳ Ｐゴシック" charset="0"/>
                <a:cs typeface="ＭＳ Ｐゴシック" charset="0"/>
              </a:rPr>
              <a:t>Decomposition</a:t>
            </a:r>
          </a:p>
          <a:p>
            <a:pPr eaLnBrk="1" hangingPunct="1">
              <a:buFont typeface="Monotype Sorts" charset="0"/>
              <a:buChar char=""/>
            </a:pPr>
            <a:r>
              <a:rPr lang="en-US" dirty="0">
                <a:latin typeface="Calibri" charset="0"/>
                <a:ea typeface="ＭＳ Ｐゴシック" charset="0"/>
                <a:cs typeface="ＭＳ Ｐゴシック" charset="0"/>
              </a:rPr>
              <a:t>Single Displacement</a:t>
            </a:r>
          </a:p>
          <a:p>
            <a:pPr eaLnBrk="1" hangingPunct="1">
              <a:buFont typeface="Monotype Sorts" charset="0"/>
              <a:buChar char=""/>
            </a:pPr>
            <a:r>
              <a:rPr lang="en-US" dirty="0">
                <a:latin typeface="Calibri" charset="0"/>
                <a:ea typeface="ＭＳ Ｐゴシック" charset="0"/>
                <a:cs typeface="ＭＳ Ｐゴシック" charset="0"/>
              </a:rPr>
              <a:t>Double Displacement</a:t>
            </a:r>
          </a:p>
          <a:p>
            <a:pPr eaLnBrk="1" hangingPunct="1">
              <a:buFont typeface="Monotype Sorts" charset="0"/>
              <a:buChar char=""/>
            </a:pPr>
            <a:r>
              <a:rPr lang="en-US" dirty="0" smtClean="0">
                <a:latin typeface="Calibri" charset="0"/>
                <a:ea typeface="ＭＳ Ｐゴシック" charset="0"/>
                <a:cs typeface="ＭＳ Ｐゴシック" charset="0"/>
              </a:rPr>
              <a:t>Biological </a:t>
            </a:r>
            <a:r>
              <a:rPr lang="en-US" dirty="0">
                <a:latin typeface="Calibri" charset="0"/>
                <a:ea typeface="ＭＳ Ｐゴシック" charset="0"/>
                <a:cs typeface="ＭＳ Ｐゴシック" charset="0"/>
              </a:rPr>
              <a:t>Reactions: Enzyme </a:t>
            </a:r>
            <a:r>
              <a:rPr lang="en-US" dirty="0" smtClean="0">
                <a:latin typeface="Calibri" charset="0"/>
                <a:ea typeface="ＭＳ Ｐゴシック" charset="0"/>
                <a:cs typeface="ＭＳ Ｐゴシック" charset="0"/>
              </a:rPr>
              <a:t>Catalysts</a:t>
            </a:r>
          </a:p>
          <a:p>
            <a:pPr eaLnBrk="1" hangingPunct="1">
              <a:buFont typeface="Monotype Sorts" charset="0"/>
              <a:buChar char=""/>
            </a:pPr>
            <a:r>
              <a:rPr lang="en-US" sz="3200" b="1" dirty="0" smtClean="0">
                <a:solidFill>
                  <a:srgbClr val="FF0000"/>
                </a:solidFill>
                <a:latin typeface="Calibri" charset="0"/>
                <a:ea typeface="ＭＳ Ｐゴシック" charset="0"/>
                <a:cs typeface="ＭＳ Ｐゴシック" charset="0"/>
              </a:rPr>
              <a:t>Fermentation pg. 62</a:t>
            </a:r>
            <a:endParaRPr lang="en-US" b="1" dirty="0">
              <a:solidFill>
                <a:srgbClr val="FF0000"/>
              </a:solidFill>
              <a:latin typeface="Calibri" charset="0"/>
              <a:ea typeface="ＭＳ Ｐゴシック" charset="0"/>
              <a:cs typeface="ＭＳ Ｐゴシック" charset="0"/>
            </a:endParaRPr>
          </a:p>
          <a:p>
            <a:pPr eaLnBrk="1" hangingPunct="1">
              <a:buFont typeface="Monotype Sorts" charset="0"/>
              <a:buChar char=""/>
            </a:pPr>
            <a:r>
              <a:rPr lang="en-US" dirty="0">
                <a:latin typeface="Calibri" charset="0"/>
                <a:ea typeface="ＭＳ Ｐゴシック" charset="0"/>
                <a:cs typeface="ＭＳ Ｐゴシック" charset="0"/>
              </a:rPr>
              <a:t>Combustion: Oxidation-Reduction</a:t>
            </a:r>
          </a:p>
          <a:p>
            <a:pPr marL="0" indent="0" eaLnBrk="1" hangingPunct="1">
              <a:buNone/>
            </a:pPr>
            <a:endParaRPr lang="en-US" sz="3200" b="1" dirty="0">
              <a:solidFill>
                <a:srgbClr val="FF0000"/>
              </a:solidFill>
              <a:latin typeface="Calibri" charset="0"/>
              <a:ea typeface="ＭＳ Ｐゴシック" charset="0"/>
              <a:cs typeface="ＭＳ Ｐゴシック" charset="0"/>
            </a:endParaRPr>
          </a:p>
        </p:txBody>
      </p:sp>
      <p:graphicFrame>
        <p:nvGraphicFramePr>
          <p:cNvPr id="37890" name="Object 2"/>
          <p:cNvGraphicFramePr>
            <a:graphicFrameLocks/>
          </p:cNvGraphicFramePr>
          <p:nvPr/>
        </p:nvGraphicFramePr>
        <p:xfrm>
          <a:off x="8191500" y="6015038"/>
          <a:ext cx="698500" cy="681037"/>
        </p:xfrm>
        <a:graphic>
          <a:graphicData uri="http://schemas.openxmlformats.org/presentationml/2006/ole">
            <mc:AlternateContent xmlns:mc="http://schemas.openxmlformats.org/markup-compatibility/2006">
              <mc:Choice xmlns:v="urn:schemas-microsoft-com:vml" Requires="v">
                <p:oleObj spid="_x0000_s49204" name="Microsoft ClipArt Gallery" r:id="rId6" imgW="1574800" imgH="1612900" progId="">
                  <p:embed/>
                </p:oleObj>
              </mc:Choice>
              <mc:Fallback>
                <p:oleObj name="Microsoft ClipArt Gallery" r:id="rId6" imgW="1574800" imgH="1612900" progId="">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91500" y="6015038"/>
                        <a:ext cx="698500" cy="68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37893"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 y="5181600"/>
            <a:ext cx="603250" cy="1514475"/>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37894" name="Rectangle 5"/>
          <p:cNvSpPr>
            <a:spLocks noChangeArrowheads="1"/>
          </p:cNvSpPr>
          <p:nvPr/>
        </p:nvSpPr>
        <p:spPr bwMode="auto">
          <a:xfrm>
            <a:off x="1676400" y="6305550"/>
            <a:ext cx="5410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i="1">
                <a:hlinkClick r:id="rId9"/>
              </a:rPr>
              <a:t>http://www.piney.com/BabNinkasi.html</a:t>
            </a:r>
            <a:r>
              <a:rPr lang="en-US" sz="2000"/>
              <a:t>) </a:t>
            </a:r>
          </a:p>
        </p:txBody>
      </p:sp>
      <p:sp>
        <p:nvSpPr>
          <p:cNvPr id="37895" name="TextBox 6"/>
          <p:cNvSpPr txBox="1">
            <a:spLocks noChangeArrowheads="1"/>
          </p:cNvSpPr>
          <p:nvPr/>
        </p:nvSpPr>
        <p:spPr bwMode="auto">
          <a:xfrm>
            <a:off x="1905000" y="3581400"/>
            <a:ext cx="480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_________________________</a:t>
            </a:r>
          </a:p>
        </p:txBody>
      </p:sp>
      <p:sp>
        <p:nvSpPr>
          <p:cNvPr id="37897" name="Rectangle 5"/>
          <p:cNvSpPr>
            <a:spLocks noChangeArrowheads="1"/>
          </p:cNvSpPr>
          <p:nvPr/>
        </p:nvSpPr>
        <p:spPr bwMode="auto">
          <a:xfrm>
            <a:off x="3352800" y="990600"/>
            <a:ext cx="19109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dirty="0" smtClean="0">
                <a:solidFill>
                  <a:srgbClr val="FF0000"/>
                </a:solidFill>
              </a:rPr>
              <a:t>Do Today</a:t>
            </a:r>
            <a:endParaRPr lang="en-US" sz="3200" dirty="0">
              <a:solidFill>
                <a:srgbClr val="FF0000"/>
              </a:solidFill>
            </a:endParaRPr>
          </a:p>
        </p:txBody>
      </p:sp>
      <p:sp>
        <p:nvSpPr>
          <p:cNvPr id="2" name="Rectangle 1"/>
          <p:cNvSpPr/>
          <p:nvPr/>
        </p:nvSpPr>
        <p:spPr>
          <a:xfrm>
            <a:off x="-457200" y="2362200"/>
            <a:ext cx="2284601" cy="584776"/>
          </a:xfrm>
          <a:prstGeom prst="rect">
            <a:avLst/>
          </a:prstGeom>
        </p:spPr>
        <p:txBody>
          <a:bodyPr wrap="square">
            <a:spAutoFit/>
          </a:bodyPr>
          <a:lstStyle/>
          <a:p>
            <a:pPr lvl="1" eaLnBrk="1" hangingPunct="1">
              <a:buFont typeface="Arial" charset="0"/>
              <a:buNone/>
            </a:pPr>
            <a:r>
              <a:rPr lang="en-US" sz="3200" b="1" dirty="0" smtClean="0">
                <a:solidFill>
                  <a:srgbClr val="FF0000"/>
                </a:solidFill>
                <a:latin typeface="Calibri" charset="0"/>
              </a:rPr>
              <a:t>pp. 44-45</a:t>
            </a:r>
          </a:p>
        </p:txBody>
      </p:sp>
      <p:pic>
        <p:nvPicPr>
          <p:cNvPr id="11" name="4StrokeEngine_Ortho_3D_Small.gif" descr="/Users/ronrusay/Desktop/Powerpoint &amp; Movies/Movies/4StrokeEngine_Ortho_3D_Small.gif">
            <a:hlinkClick r:id="" action="ppaction://media"/>
          </p:cNvPr>
          <p:cNvPicPr>
            <a:picLocks noChangeAspect="1" noChangeArrowheads="1"/>
          </p:cNvPicPr>
          <p:nvPr>
            <a:videoFile r:link="rId3"/>
            <p:extLst>
              <p:ext uri="{DAA4B4D4-6D71-4841-9C94-3DE7FCFB9230}">
                <p14:media xmlns:p14="http://schemas.microsoft.com/office/powerpoint/2010/main" r:link="rId2"/>
              </p:ext>
            </p:extLst>
          </p:nvPr>
        </p:nvPicPr>
        <p:blipFill>
          <a:blip r:embed="rId10">
            <a:extLst>
              <a:ext uri="{28A0092B-C50C-407E-A947-70E740481C1C}">
                <a14:useLocalDpi xmlns:a14="http://schemas.microsoft.com/office/drawing/2010/main" val="0"/>
              </a:ext>
            </a:extLst>
          </a:blip>
          <a:srcRect/>
          <a:stretch>
            <a:fillRect/>
          </a:stretch>
        </p:blipFill>
        <p:spPr bwMode="auto">
          <a:xfrm>
            <a:off x="6667500" y="1079213"/>
            <a:ext cx="21717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8"/>
          <p:cNvSpPr>
            <a:spLocks noChangeArrowheads="1"/>
          </p:cNvSpPr>
          <p:nvPr/>
        </p:nvSpPr>
        <p:spPr bwMode="auto">
          <a:xfrm>
            <a:off x="1600200" y="685800"/>
            <a:ext cx="7848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dirty="0">
                <a:solidFill>
                  <a:srgbClr val="FF0000"/>
                </a:solidFill>
              </a:rPr>
              <a:t>Select a </a:t>
            </a:r>
            <a:r>
              <a:rPr lang="en-US" sz="2000" dirty="0" smtClean="0">
                <a:solidFill>
                  <a:srgbClr val="FF0000"/>
                </a:solidFill>
              </a:rPr>
              <a:t>partner</a:t>
            </a:r>
            <a:r>
              <a:rPr lang="en-US" sz="2000" dirty="0">
                <a:solidFill>
                  <a:srgbClr val="FF0000"/>
                </a:solidFill>
              </a:rPr>
              <a:t>; Lab Manual pp.44-</a:t>
            </a:r>
            <a:r>
              <a:rPr lang="en-US" sz="2000" dirty="0" smtClean="0">
                <a:solidFill>
                  <a:srgbClr val="FF0000"/>
                </a:solidFill>
              </a:rPr>
              <a:t>45. &amp; pg. 62 </a:t>
            </a:r>
            <a:r>
              <a:rPr lang="en-US" sz="2000" dirty="0">
                <a:solidFill>
                  <a:srgbClr val="FF0000"/>
                </a:solidFill>
              </a:rPr>
              <a:t/>
            </a:r>
            <a:br>
              <a:rPr lang="en-US" sz="2000" dirty="0">
                <a:solidFill>
                  <a:srgbClr val="FF0000"/>
                </a:solidFill>
              </a:rPr>
            </a:br>
            <a:endParaRPr lang="en-US" sz="2000" dirty="0"/>
          </a:p>
        </p:txBody>
      </p:sp>
    </p:spTree>
    <p:extLst>
      <p:ext uri="{BB962C8B-B14F-4D97-AF65-F5344CB8AC3E}">
        <p14:creationId xmlns:p14="http://schemas.microsoft.com/office/powerpoint/2010/main" val="193600427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0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p:cTn id="12" repeatCount="indefinite" fill="hold" display="0">
                  <p:stCondLst>
                    <p:cond delay="indefinite"/>
                  </p:stCondLst>
                  <p:endCondLst>
                    <p:cond evt="onNext" delay="0">
                      <p:tgtEl>
                        <p:sldTgt/>
                      </p:tgtEl>
                    </p:cond>
                    <p:cond evt="onPrev" delay="0">
                      <p:tgtEl>
                        <p:sldTgt/>
                      </p:tgtEl>
                    </p:cond>
                  </p:endCondLst>
                </p:cTn>
                <p:tgtEl>
                  <p:spTgt spid="11"/>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838200" y="228600"/>
            <a:ext cx="8077200" cy="1162050"/>
          </a:xfrm>
          <a:noFill/>
        </p:spPr>
        <p:txBody>
          <a:bodyPr/>
          <a:lstStyle/>
          <a:p>
            <a:pPr eaLnBrk="1" hangingPunct="1"/>
            <a:r>
              <a:rPr lang="en-US" sz="3600" dirty="0" smtClean="0">
                <a:latin typeface="Calibri" charset="0"/>
                <a:ea typeface="ＭＳ Ｐゴシック" charset="0"/>
                <a:cs typeface="ＭＳ Ｐゴシック" charset="0"/>
              </a:rPr>
              <a:t>Chemical Reactions I (Biological Reaction)</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3600" i="1" dirty="0">
                <a:latin typeface="Calibri" charset="0"/>
                <a:ea typeface="ＭＳ Ｐゴシック" charset="0"/>
                <a:cs typeface="ＭＳ Ｐゴシック" charset="0"/>
              </a:rPr>
              <a:t>B</a:t>
            </a:r>
            <a:r>
              <a:rPr lang="en-US" sz="3600" i="1" dirty="0" smtClean="0">
                <a:latin typeface="Calibri" charset="0"/>
                <a:ea typeface="ＭＳ Ｐゴシック" charset="0"/>
                <a:cs typeface="ＭＳ Ｐゴシック" charset="0"/>
              </a:rPr>
              <a:t>akers’ yeast fermentation</a:t>
            </a:r>
            <a:endParaRPr lang="en-US" sz="3600" i="1" dirty="0">
              <a:latin typeface="Calibri" charset="0"/>
              <a:ea typeface="ＭＳ Ｐゴシック" charset="0"/>
              <a:cs typeface="ＭＳ Ｐゴシック" charset="0"/>
            </a:endParaRPr>
          </a:p>
        </p:txBody>
      </p:sp>
      <p:pic>
        <p:nvPicPr>
          <p:cNvPr id="39939" name="Content Placeholder 8" descr="Screen Shot 2017-09-26 at 8.54.12 PM.png"/>
          <p:cNvPicPr>
            <a:picLocks noGrp="1" noChangeAspect="1"/>
          </p:cNvPicPr>
          <p:nvPr>
            <p:ph idx="1"/>
          </p:nvPr>
        </p:nvPicPr>
        <p:blipFill>
          <a:blip r:embed="rId3">
            <a:extLst>
              <a:ext uri="{28A0092B-C50C-407E-A947-70E740481C1C}">
                <a14:useLocalDpi xmlns:a14="http://schemas.microsoft.com/office/drawing/2010/main" val="0"/>
              </a:ext>
            </a:extLst>
          </a:blip>
          <a:srcRect t="-9302" b="-9302"/>
          <a:stretch>
            <a:fillRect/>
          </a:stretch>
        </p:blipFill>
        <p:spPr>
          <a:xfrm>
            <a:off x="1143000" y="2133600"/>
            <a:ext cx="7086600" cy="3751263"/>
          </a:xfrm>
        </p:spPr>
      </p:pic>
      <p:pic>
        <p:nvPicPr>
          <p:cNvPr id="399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143000"/>
            <a:ext cx="723900" cy="1819275"/>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39941" name="Rectangle 5"/>
          <p:cNvSpPr>
            <a:spLocks noChangeArrowheads="1"/>
          </p:cNvSpPr>
          <p:nvPr/>
        </p:nvSpPr>
        <p:spPr bwMode="auto">
          <a:xfrm>
            <a:off x="1752600" y="6172200"/>
            <a:ext cx="5410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i="1">
                <a:hlinkClick r:id="rId5"/>
              </a:rPr>
              <a:t>http://www.piney.com/BabNinkasi.html</a:t>
            </a:r>
            <a:r>
              <a:rPr lang="en-US" sz="2000"/>
              <a:t> </a:t>
            </a:r>
          </a:p>
        </p:txBody>
      </p:sp>
      <p:pic>
        <p:nvPicPr>
          <p:cNvPr id="39942" name="Picture 9" descr="Screen Shot 2017-09-26 at 8.58.22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62400" y="1752600"/>
            <a:ext cx="1397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3" name="Rectangle 10">
            <a:hlinkClick r:id="rId7"/>
          </p:cNvPr>
          <p:cNvSpPr>
            <a:spLocks noChangeArrowheads="1"/>
          </p:cNvSpPr>
          <p:nvPr/>
        </p:nvSpPr>
        <p:spPr bwMode="auto">
          <a:xfrm>
            <a:off x="1371600" y="5562600"/>
            <a:ext cx="6629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i="1" dirty="0"/>
              <a:t>https://</a:t>
            </a:r>
            <a:r>
              <a:rPr lang="en-US" sz="2000" i="1" dirty="0" err="1"/>
              <a:t>www.youtube.com</a:t>
            </a:r>
            <a:r>
              <a:rPr lang="en-US" sz="2000" i="1" dirty="0"/>
              <a:t>/</a:t>
            </a:r>
            <a:r>
              <a:rPr lang="en-US" sz="2000" i="1" dirty="0" err="1"/>
              <a:t>watch?v</a:t>
            </a:r>
            <a:r>
              <a:rPr lang="en-US" sz="2000" i="1" dirty="0"/>
              <a:t>=vW99JEaDApY</a:t>
            </a:r>
          </a:p>
        </p:txBody>
      </p:sp>
      <p:pic>
        <p:nvPicPr>
          <p:cNvPr id="39944" name="Picture 12" descr="Screen Shot 2017-09-26 at 9.15.20 P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429000" y="4487863"/>
            <a:ext cx="2438400"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114800" y="2362200"/>
            <a:ext cx="1549400" cy="400110"/>
          </a:xfrm>
          <a:prstGeom prst="rect">
            <a:avLst/>
          </a:prstGeom>
          <a:noFill/>
        </p:spPr>
        <p:txBody>
          <a:bodyPr wrap="square" rtlCol="0">
            <a:spAutoFit/>
          </a:bodyPr>
          <a:lstStyle/>
          <a:p>
            <a:r>
              <a:rPr lang="en-US" sz="2000" b="1" i="1" u="sng" dirty="0" err="1" smtClean="0">
                <a:solidFill>
                  <a:srgbClr val="FF6600"/>
                </a:solidFill>
              </a:rPr>
              <a:t>zymase</a:t>
            </a:r>
            <a:endParaRPr lang="en-US" sz="2000" b="1" i="1" u="sng" dirty="0">
              <a:solidFill>
                <a:srgbClr val="FF6600"/>
              </a:solidFill>
            </a:endParaRPr>
          </a:p>
        </p:txBody>
      </p:sp>
    </p:spTree>
    <p:extLst>
      <p:ext uri="{BB962C8B-B14F-4D97-AF65-F5344CB8AC3E}">
        <p14:creationId xmlns:p14="http://schemas.microsoft.com/office/powerpoint/2010/main" val="5574520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1" descr="Screen Shot 2016-03-05 at 5.08.0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104666"/>
            <a:ext cx="3759200" cy="2629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Rectangle 2"/>
          <p:cNvSpPr txBox="1">
            <a:spLocks noChangeArrowheads="1"/>
          </p:cNvSpPr>
          <p:nvPr/>
        </p:nvSpPr>
        <p:spPr bwMode="auto">
          <a:xfrm>
            <a:off x="0" y="-76200"/>
            <a:ext cx="9144000" cy="1219200"/>
          </a:xfrm>
          <a:prstGeom prst="rect">
            <a:avLst/>
          </a:prstGeom>
          <a:noFill/>
          <a:ln w="12700">
            <a:noFill/>
            <a:miter lim="800000"/>
            <a:headEnd/>
            <a:tailEnd/>
          </a:ln>
        </p:spPr>
        <p:txBody>
          <a:bodyPr lIns="90487" tIns="44450" rIns="90487" bIns="4445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400" dirty="0">
                <a:latin typeface="Calibri" charset="0"/>
              </a:rPr>
              <a:t>Amino </a:t>
            </a:r>
            <a:r>
              <a:rPr lang="en-US" sz="4400" dirty="0" smtClean="0">
                <a:latin typeface="Calibri" charset="0"/>
              </a:rPr>
              <a:t>Acids &amp; Enzymes</a:t>
            </a:r>
            <a:endParaRPr lang="en-US" sz="4400" dirty="0">
              <a:latin typeface="Calibri" charset="0"/>
            </a:endParaRPr>
          </a:p>
          <a:p>
            <a:pPr algn="ctr" eaLnBrk="1" hangingPunct="1"/>
            <a:r>
              <a:rPr lang="en-US" sz="3200" dirty="0" smtClean="0">
                <a:latin typeface="Calibri" charset="0"/>
              </a:rPr>
              <a:t>Pre-set Legos </a:t>
            </a:r>
            <a:r>
              <a:rPr lang="en-US" sz="3200" dirty="0">
                <a:latin typeface="Calibri" charset="0"/>
              </a:rPr>
              <a:t>of Chemical </a:t>
            </a:r>
            <a:r>
              <a:rPr lang="en-US" sz="3200" dirty="0" smtClean="0">
                <a:latin typeface="Calibri" charset="0"/>
              </a:rPr>
              <a:t>Biology &amp; Bio-catalysis</a:t>
            </a:r>
            <a:endParaRPr lang="en-US" sz="3200" dirty="0">
              <a:latin typeface="Calibri" charset="0"/>
            </a:endParaRPr>
          </a:p>
        </p:txBody>
      </p:sp>
      <p:sp>
        <p:nvSpPr>
          <p:cNvPr id="49156" name="Rectangle 12"/>
          <p:cNvSpPr>
            <a:spLocks noChangeArrowheads="1"/>
          </p:cNvSpPr>
          <p:nvPr/>
        </p:nvSpPr>
        <p:spPr bwMode="auto">
          <a:xfrm>
            <a:off x="885825" y="1143000"/>
            <a:ext cx="7391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dirty="0"/>
              <a:t>Amino acids contain </a:t>
            </a:r>
            <a:r>
              <a:rPr lang="en-US" sz="2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carbon</a:t>
            </a:r>
            <a:r>
              <a:rPr lang="en-US" sz="2000" b="1" dirty="0"/>
              <a:t>, </a:t>
            </a:r>
            <a:r>
              <a:rPr lang="en-US" sz="20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hydrogen</a:t>
            </a:r>
            <a:r>
              <a:rPr lang="en-US" sz="2000" b="1" dirty="0"/>
              <a:t>, </a:t>
            </a:r>
            <a:r>
              <a:rPr lang="en-US" sz="2000" b="1" dirty="0">
                <a:solidFill>
                  <a:srgbClr val="FF0000"/>
                </a:solidFill>
              </a:rPr>
              <a:t>oxygen</a:t>
            </a:r>
            <a:r>
              <a:rPr lang="en-US" sz="2000" b="1" dirty="0"/>
              <a:t>, and </a:t>
            </a:r>
            <a:r>
              <a:rPr lang="en-US" sz="2000" b="1" dirty="0">
                <a:solidFill>
                  <a:srgbClr val="3366FF"/>
                </a:solidFill>
              </a:rPr>
              <a:t>nitrogen</a:t>
            </a:r>
            <a:r>
              <a:rPr lang="en-US" sz="2000" dirty="0"/>
              <a:t>, which resemble the following shapes &amp; structural components</a:t>
            </a:r>
          </a:p>
        </p:txBody>
      </p:sp>
      <p:sp>
        <p:nvSpPr>
          <p:cNvPr id="49157" name="Rectangle 13"/>
          <p:cNvSpPr>
            <a:spLocks noChangeArrowheads="1"/>
          </p:cNvSpPr>
          <p:nvPr/>
        </p:nvSpPr>
        <p:spPr bwMode="auto">
          <a:xfrm>
            <a:off x="457201" y="3276600"/>
            <a:ext cx="84582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buFont typeface="Arial" charset="0"/>
              <a:buChar char="•"/>
            </a:pPr>
            <a:r>
              <a:rPr lang="en-US" sz="2000" dirty="0"/>
              <a:t>20 different amino acids are encoded </a:t>
            </a:r>
            <a:r>
              <a:rPr lang="en-US" sz="2000" dirty="0" smtClean="0"/>
              <a:t>in DNA providing a genetic </a:t>
            </a:r>
            <a:r>
              <a:rPr lang="en-US" sz="2000" dirty="0"/>
              <a:t>code</a:t>
            </a:r>
            <a:r>
              <a:rPr lang="en-US" sz="2000" dirty="0" smtClean="0"/>
              <a:t>, an archive representing specific sequences of amino acids, which are linked together forming a specific protein.</a:t>
            </a:r>
          </a:p>
          <a:p>
            <a:pPr>
              <a:buFont typeface="Arial" charset="0"/>
              <a:buChar char="•"/>
            </a:pPr>
            <a:endParaRPr lang="en-US" sz="1000" dirty="0"/>
          </a:p>
          <a:p>
            <a:pPr>
              <a:buFont typeface="Arial" charset="0"/>
              <a:buChar char="•"/>
            </a:pPr>
            <a:r>
              <a:rPr lang="en-US" sz="2000" dirty="0"/>
              <a:t>Hundreds of amino acids </a:t>
            </a:r>
            <a:r>
              <a:rPr lang="en-US" sz="2000" dirty="0" smtClean="0"/>
              <a:t>are linked </a:t>
            </a:r>
            <a:r>
              <a:rPr lang="en-US" sz="2000" dirty="0"/>
              <a:t>together </a:t>
            </a:r>
            <a:r>
              <a:rPr lang="en-US" sz="2000" dirty="0" smtClean="0"/>
              <a:t>through </a:t>
            </a:r>
            <a:r>
              <a:rPr lang="en-US" sz="2000" dirty="0"/>
              <a:t>amide (peptide) bonds to form </a:t>
            </a:r>
            <a:r>
              <a:rPr lang="en-US" sz="2000" dirty="0" smtClean="0"/>
              <a:t>these proteins, some of which, enzymes, provide </a:t>
            </a:r>
            <a:r>
              <a:rPr lang="en-US" sz="2000" dirty="0"/>
              <a:t>the </a:t>
            </a:r>
            <a:r>
              <a:rPr lang="en-US" sz="2000" dirty="0" smtClean="0"/>
              <a:t>catalytic basis </a:t>
            </a:r>
            <a:r>
              <a:rPr lang="en-US" sz="2000" dirty="0"/>
              <a:t>for the chemistry of life.</a:t>
            </a:r>
          </a:p>
          <a:p>
            <a:endParaRPr lang="en-US" sz="1000" dirty="0"/>
          </a:p>
          <a:p>
            <a:pPr>
              <a:buFont typeface="Arial" charset="0"/>
              <a:buChar char="•"/>
            </a:pPr>
            <a:r>
              <a:rPr lang="en-US" sz="2000" dirty="0"/>
              <a:t>There are less than 20,000 total proteins produced from humans</a:t>
            </a:r>
            <a:r>
              <a:rPr lang="ja-JP" altLang="en-US" sz="2000" dirty="0"/>
              <a:t>’</a:t>
            </a:r>
            <a:r>
              <a:rPr lang="en-US" sz="2000" dirty="0"/>
              <a:t> entire </a:t>
            </a:r>
            <a:r>
              <a:rPr lang="en-US" sz="2000" dirty="0" smtClean="0"/>
              <a:t>DNA genome</a:t>
            </a:r>
            <a:r>
              <a:rPr lang="en-US" sz="2000" dirty="0"/>
              <a:t>, each coded </a:t>
            </a:r>
            <a:r>
              <a:rPr lang="en-US" sz="2000" dirty="0" smtClean="0"/>
              <a:t>for by </a:t>
            </a:r>
            <a:r>
              <a:rPr lang="en-US" sz="2000" dirty="0"/>
              <a:t>a specific gene in DNA</a:t>
            </a:r>
            <a:r>
              <a:rPr lang="ja-JP" altLang="en-US" sz="2000" dirty="0"/>
              <a:t>’</a:t>
            </a:r>
            <a:r>
              <a:rPr lang="en-US" sz="2000" dirty="0"/>
              <a:t>s ~3 billion genetic bases.</a:t>
            </a:r>
          </a:p>
        </p:txBody>
      </p:sp>
    </p:spTree>
    <p:extLst>
      <p:ext uri="{BB962C8B-B14F-4D97-AF65-F5344CB8AC3E}">
        <p14:creationId xmlns:p14="http://schemas.microsoft.com/office/powerpoint/2010/main" val="195892929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txBox="1">
            <a:spLocks noChangeArrowheads="1"/>
          </p:cNvSpPr>
          <p:nvPr/>
        </p:nvSpPr>
        <p:spPr bwMode="auto">
          <a:xfrm>
            <a:off x="685800" y="514350"/>
            <a:ext cx="77724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000" dirty="0">
                <a:latin typeface="Calibri" charset="0"/>
              </a:rPr>
              <a:t>Amino Acids       Proteins</a:t>
            </a:r>
          </a:p>
          <a:p>
            <a:pPr algn="ctr" eaLnBrk="1" hangingPunct="1"/>
            <a:r>
              <a:rPr lang="en-US" sz="4000" dirty="0" smtClean="0">
                <a:latin typeface="Calibri" charset="0"/>
              </a:rPr>
              <a:t>Enzymes: Indispensible </a:t>
            </a:r>
            <a:r>
              <a:rPr lang="en-US" sz="4000" dirty="0">
                <a:latin typeface="Calibri" charset="0"/>
              </a:rPr>
              <a:t>Biopolymers</a:t>
            </a:r>
          </a:p>
          <a:p>
            <a:pPr algn="ctr" eaLnBrk="1" hangingPunct="1"/>
            <a:r>
              <a:rPr lang="en-US" sz="3200" b="1" i="1" dirty="0" smtClean="0">
                <a:solidFill>
                  <a:srgbClr val="FF6600"/>
                </a:solidFill>
                <a:latin typeface="Calibri" charset="0"/>
              </a:rPr>
              <a:t>amylase</a:t>
            </a:r>
            <a:endParaRPr lang="en-US" sz="3200" b="1" i="1" dirty="0">
              <a:solidFill>
                <a:srgbClr val="FF6600"/>
              </a:solidFill>
              <a:latin typeface="Calibri" charset="0"/>
            </a:endParaRPr>
          </a:p>
        </p:txBody>
      </p:sp>
      <p:sp>
        <p:nvSpPr>
          <p:cNvPr id="51205" name="Rectangle 13"/>
          <p:cNvSpPr>
            <a:spLocks noChangeArrowheads="1"/>
          </p:cNvSpPr>
          <p:nvPr/>
        </p:nvSpPr>
        <p:spPr bwMode="auto">
          <a:xfrm>
            <a:off x="1286614" y="1828800"/>
            <a:ext cx="73914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A</a:t>
            </a:r>
            <a:r>
              <a:rPr lang="en-US" sz="1800" dirty="0" smtClean="0"/>
              <a:t>mylase, </a:t>
            </a:r>
            <a:r>
              <a:rPr lang="en-US" sz="1800" dirty="0"/>
              <a:t>an </a:t>
            </a:r>
            <a:r>
              <a:rPr lang="en-US" sz="1800" dirty="0" smtClean="0"/>
              <a:t>enzyme, </a:t>
            </a:r>
            <a:r>
              <a:rPr lang="en-US" sz="1800" dirty="0"/>
              <a:t>which catalyzes a key reaction in </a:t>
            </a:r>
            <a:r>
              <a:rPr lang="en-US" sz="1800" dirty="0" smtClean="0"/>
              <a:t>converting starches found in barley and other grains to simpler sugars, which another enzyme, </a:t>
            </a:r>
            <a:r>
              <a:rPr lang="en-US" sz="1800" dirty="0" err="1" smtClean="0"/>
              <a:t>zymase</a:t>
            </a:r>
            <a:r>
              <a:rPr lang="en-US" sz="1800" dirty="0"/>
              <a:t>,</a:t>
            </a:r>
            <a:r>
              <a:rPr lang="en-US" sz="1800" dirty="0" smtClean="0"/>
              <a:t> ultimately converts to ethanol (alcohol).</a:t>
            </a:r>
            <a:endParaRPr lang="en-US" sz="1800" dirty="0"/>
          </a:p>
        </p:txBody>
      </p:sp>
      <p:cxnSp>
        <p:nvCxnSpPr>
          <p:cNvPr id="7" name="Straight Arrow Connector 6"/>
          <p:cNvCxnSpPr/>
          <p:nvPr/>
        </p:nvCxnSpPr>
        <p:spPr>
          <a:xfrm>
            <a:off x="4800600" y="304800"/>
            <a:ext cx="3810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51207" name="Picture 7" descr="Screen Shot 2017-10-03 at 7.25.56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213" y="3048000"/>
            <a:ext cx="1527175"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Screen Shot 2018-10-18 at 3.50.5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1800" y="2819400"/>
            <a:ext cx="2831947" cy="3581400"/>
          </a:xfrm>
          <a:prstGeom prst="rect">
            <a:avLst/>
          </a:prstGeom>
        </p:spPr>
      </p:pic>
      <p:sp>
        <p:nvSpPr>
          <p:cNvPr id="3" name="Rectangle 2"/>
          <p:cNvSpPr/>
          <p:nvPr/>
        </p:nvSpPr>
        <p:spPr>
          <a:xfrm>
            <a:off x="5715000" y="4267200"/>
            <a:ext cx="4572000" cy="1015663"/>
          </a:xfrm>
          <a:prstGeom prst="rect">
            <a:avLst/>
          </a:prstGeom>
        </p:spPr>
        <p:txBody>
          <a:bodyPr>
            <a:spAutoFit/>
          </a:bodyPr>
          <a:lstStyle/>
          <a:p>
            <a:r>
              <a:rPr lang="en-US" sz="2000" dirty="0" smtClean="0"/>
              <a:t>Molar Mass: 44576 g/</a:t>
            </a:r>
            <a:r>
              <a:rPr lang="en-US" sz="2000" dirty="0" err="1" smtClean="0"/>
              <a:t>mol</a:t>
            </a:r>
            <a:r>
              <a:rPr lang="en-US" sz="2000" dirty="0" smtClean="0"/>
              <a:t> </a:t>
            </a:r>
            <a:endParaRPr lang="en-US" sz="2000" dirty="0"/>
          </a:p>
          <a:p>
            <a:r>
              <a:rPr lang="en-US" sz="2000" dirty="0" smtClean="0"/>
              <a:t>Atoms: </a:t>
            </a:r>
            <a:r>
              <a:rPr lang="en-US" sz="2000" dirty="0"/>
              <a:t>3148 </a:t>
            </a:r>
          </a:p>
          <a:p>
            <a:r>
              <a:rPr lang="en-US" sz="2000" dirty="0" smtClean="0"/>
              <a:t>Amino Acid Residues: </a:t>
            </a:r>
            <a:r>
              <a:rPr lang="en-US" sz="2000" dirty="0"/>
              <a:t>396</a:t>
            </a:r>
          </a:p>
        </p:txBody>
      </p:sp>
      <p:grpSp>
        <p:nvGrpSpPr>
          <p:cNvPr id="5" name="Group 4"/>
          <p:cNvGrpSpPr/>
          <p:nvPr/>
        </p:nvGrpSpPr>
        <p:grpSpPr>
          <a:xfrm>
            <a:off x="1338314" y="517330"/>
            <a:ext cx="6434086" cy="6264470"/>
            <a:chOff x="1338314" y="517330"/>
            <a:chExt cx="6434086" cy="6264470"/>
          </a:xfrm>
        </p:grpSpPr>
        <p:pic>
          <p:nvPicPr>
            <p:cNvPr id="8" name="Picture 7" descr="Screen Shot 2019-03-07 at 7.12.48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8314" y="517330"/>
              <a:ext cx="6434086" cy="6264470"/>
            </a:xfrm>
            <a:prstGeom prst="rect">
              <a:avLst/>
            </a:prstGeom>
            <a:ln>
              <a:solidFill>
                <a:schemeClr val="tx1"/>
              </a:solidFill>
            </a:ln>
          </p:spPr>
        </p:pic>
        <p:pic>
          <p:nvPicPr>
            <p:cNvPr id="4" name="Picture 3" descr="Screen Shot 2019-03-15 at 10.00.59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81400" y="2244436"/>
              <a:ext cx="2362200" cy="1717964"/>
            </a:xfrm>
            <a:prstGeom prst="rect">
              <a:avLst/>
            </a:prstGeom>
          </p:spPr>
        </p:pic>
      </p:grpSp>
    </p:spTree>
    <p:extLst>
      <p:ext uri="{BB962C8B-B14F-4D97-AF65-F5344CB8AC3E}">
        <p14:creationId xmlns:p14="http://schemas.microsoft.com/office/powerpoint/2010/main" val="24817881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5" descr="Screen Shot 2018-03-10 at 9.37.09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74930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6" descr="Screen Shot 2018-03-10 at 9.39.14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4341813"/>
            <a:ext cx="27432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5335399" y="457200"/>
            <a:ext cx="1217801" cy="584776"/>
          </a:xfrm>
          <a:prstGeom prst="rect">
            <a:avLst/>
          </a:prstGeom>
        </p:spPr>
        <p:txBody>
          <a:bodyPr wrap="none">
            <a:spAutoFit/>
          </a:bodyPr>
          <a:lstStyle/>
          <a:p>
            <a:pPr lvl="1" eaLnBrk="1" hangingPunct="1">
              <a:buFont typeface="Arial" charset="0"/>
              <a:buNone/>
            </a:pPr>
            <a:r>
              <a:rPr lang="en-US" sz="3200" b="1" dirty="0">
                <a:solidFill>
                  <a:srgbClr val="FF0000"/>
                </a:solidFill>
                <a:latin typeface="Calibri" charset="0"/>
              </a:rPr>
              <a:t>pg. 62</a:t>
            </a:r>
          </a:p>
        </p:txBody>
      </p:sp>
      <p:sp>
        <p:nvSpPr>
          <p:cNvPr id="5" name="TextBox 4"/>
          <p:cNvSpPr txBox="1"/>
          <p:nvPr/>
        </p:nvSpPr>
        <p:spPr>
          <a:xfrm>
            <a:off x="3632200" y="3578423"/>
            <a:ext cx="1549400" cy="261610"/>
          </a:xfrm>
          <a:prstGeom prst="rect">
            <a:avLst/>
          </a:prstGeom>
          <a:noFill/>
        </p:spPr>
        <p:txBody>
          <a:bodyPr wrap="square" rtlCol="0">
            <a:spAutoFit/>
          </a:bodyPr>
          <a:lstStyle/>
          <a:p>
            <a:r>
              <a:rPr lang="en-US" sz="1100" b="1" i="1" u="sng" dirty="0" err="1" smtClean="0">
                <a:solidFill>
                  <a:srgbClr val="FF6600"/>
                </a:solidFill>
              </a:rPr>
              <a:t>zymase</a:t>
            </a:r>
            <a:endParaRPr lang="en-US" sz="1100" b="1" i="1" u="sng" dirty="0">
              <a:solidFill>
                <a:srgbClr val="FF6600"/>
              </a:solidFill>
            </a:endParaRPr>
          </a:p>
        </p:txBody>
      </p:sp>
    </p:spTree>
    <p:extLst>
      <p:ext uri="{BB962C8B-B14F-4D97-AF65-F5344CB8AC3E}">
        <p14:creationId xmlns:p14="http://schemas.microsoft.com/office/powerpoint/2010/main" val="93904626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p:txBody>
          <a:bodyPr/>
          <a:lstStyle/>
          <a:p>
            <a:pPr eaLnBrk="1" hangingPunct="1"/>
            <a:r>
              <a:rPr lang="en-US" dirty="0">
                <a:latin typeface="Calibri" charset="0"/>
                <a:ea typeface="ＭＳ Ｐゴシック" charset="0"/>
                <a:cs typeface="ＭＳ Ｐゴシック" charset="0"/>
              </a:rPr>
              <a:t>Chemical </a:t>
            </a:r>
            <a:r>
              <a:rPr lang="en-US" dirty="0" smtClean="0">
                <a:latin typeface="Calibri" charset="0"/>
                <a:ea typeface="ＭＳ Ｐゴシック" charset="0"/>
                <a:cs typeface="ＭＳ Ｐゴシック" charset="0"/>
              </a:rPr>
              <a:t>Reactions I</a:t>
            </a:r>
            <a:endParaRPr lang="en-US" dirty="0">
              <a:latin typeface="Calibri" charset="0"/>
              <a:ea typeface="ＭＳ Ｐゴシック" charset="0"/>
              <a:cs typeface="ＭＳ Ｐゴシック" charset="0"/>
            </a:endParaRPr>
          </a:p>
        </p:txBody>
      </p:sp>
      <p:sp>
        <p:nvSpPr>
          <p:cNvPr id="43012" name="Rectangle 3"/>
          <p:cNvSpPr>
            <a:spLocks noGrp="1" noChangeArrowheads="1"/>
          </p:cNvSpPr>
          <p:nvPr>
            <p:ph idx="1"/>
          </p:nvPr>
        </p:nvSpPr>
        <p:spPr>
          <a:xfrm>
            <a:off x="1447800" y="1524000"/>
            <a:ext cx="8229600" cy="4525963"/>
          </a:xfrm>
        </p:spPr>
        <p:txBody>
          <a:bodyPr/>
          <a:lstStyle/>
          <a:p>
            <a:pPr eaLnBrk="1" hangingPunct="1">
              <a:buFont typeface="Monotype Sorts" charset="0"/>
              <a:buChar char=""/>
            </a:pPr>
            <a:r>
              <a:rPr lang="en-US" dirty="0">
                <a:latin typeface="Calibri" charset="0"/>
                <a:ea typeface="ＭＳ Ｐゴシック" charset="0"/>
                <a:cs typeface="ＭＳ Ｐゴシック" charset="0"/>
              </a:rPr>
              <a:t>Biological Reactions: Enzyme Catalysts</a:t>
            </a:r>
          </a:p>
          <a:p>
            <a:pPr lvl="1" eaLnBrk="1" hangingPunct="1">
              <a:buFont typeface="Arial" charset="0"/>
              <a:buNone/>
            </a:pPr>
            <a:r>
              <a:rPr lang="en-US" b="1" dirty="0">
                <a:solidFill>
                  <a:srgbClr val="FF0000"/>
                </a:solidFill>
                <a:latin typeface="Calibri" charset="0"/>
                <a:ea typeface="ＭＳ Ｐゴシック" charset="0"/>
                <a:cs typeface="ＭＳ Ｐゴシック" charset="0"/>
              </a:rPr>
              <a:t>Fermentation</a:t>
            </a:r>
            <a:endParaRPr lang="en-US" sz="2000" b="1" dirty="0">
              <a:solidFill>
                <a:srgbClr val="FF0000"/>
              </a:solidFill>
              <a:latin typeface="Calibri" charset="0"/>
              <a:ea typeface="ＭＳ Ｐゴシック" charset="0"/>
              <a:cs typeface="ＭＳ Ｐゴシック" charset="0"/>
            </a:endParaRPr>
          </a:p>
        </p:txBody>
      </p:sp>
      <p:graphicFrame>
        <p:nvGraphicFramePr>
          <p:cNvPr id="43010" name="Object 2"/>
          <p:cNvGraphicFramePr>
            <a:graphicFrameLocks/>
          </p:cNvGraphicFramePr>
          <p:nvPr/>
        </p:nvGraphicFramePr>
        <p:xfrm>
          <a:off x="8191500" y="6015038"/>
          <a:ext cx="698500" cy="681037"/>
        </p:xfrm>
        <a:graphic>
          <a:graphicData uri="http://schemas.openxmlformats.org/presentationml/2006/ole">
            <mc:AlternateContent xmlns:mc="http://schemas.openxmlformats.org/markup-compatibility/2006">
              <mc:Choice xmlns:v="urn:schemas-microsoft-com:vml" Requires="v">
                <p:oleObj spid="_x0000_s50229" name="Microsoft ClipArt Gallery" r:id="rId4" imgW="1574800" imgH="1612900" progId="">
                  <p:embed/>
                </p:oleObj>
              </mc:Choice>
              <mc:Fallback>
                <p:oleObj name="Microsoft ClipArt Gallery" r:id="rId4" imgW="1574800" imgH="161290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1500" y="6015038"/>
                        <a:ext cx="698500" cy="68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3013" name="Rectangle 5"/>
          <p:cNvSpPr>
            <a:spLocks noChangeArrowheads="1"/>
          </p:cNvSpPr>
          <p:nvPr/>
        </p:nvSpPr>
        <p:spPr bwMode="auto">
          <a:xfrm>
            <a:off x="76200" y="5575300"/>
            <a:ext cx="820864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000" dirty="0" smtClean="0">
                <a:solidFill>
                  <a:srgbClr val="FF0000"/>
                </a:solidFill>
              </a:rPr>
              <a:t>To Do Today</a:t>
            </a:r>
            <a:endParaRPr lang="en-US" sz="4000" dirty="0">
              <a:solidFill>
                <a:srgbClr val="FF0000"/>
              </a:solidFill>
            </a:endParaRPr>
          </a:p>
          <a:p>
            <a:pPr algn="ctr"/>
            <a:r>
              <a:rPr lang="en-US" dirty="0">
                <a:solidFill>
                  <a:srgbClr val="FF0000"/>
                </a:solidFill>
              </a:rPr>
              <a:t>Have Dr. R. initial </a:t>
            </a:r>
            <a:r>
              <a:rPr lang="en-US" dirty="0" smtClean="0">
                <a:solidFill>
                  <a:srgbClr val="FF0000"/>
                </a:solidFill>
              </a:rPr>
              <a:t>completed data pg. 66 before </a:t>
            </a:r>
            <a:r>
              <a:rPr lang="en-US" dirty="0">
                <a:solidFill>
                  <a:srgbClr val="FF0000"/>
                </a:solidFill>
              </a:rPr>
              <a:t>leaving lab</a:t>
            </a:r>
          </a:p>
        </p:txBody>
      </p:sp>
      <p:pic>
        <p:nvPicPr>
          <p:cNvPr id="43014" name="Picture 9" descr="Screen Shot 2018-03-08 at 6.05.18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3700" y="2743200"/>
            <a:ext cx="8750300"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 y="1524000"/>
            <a:ext cx="603250" cy="1514475"/>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4114800" y="2057400"/>
            <a:ext cx="1217801" cy="584776"/>
          </a:xfrm>
          <a:prstGeom prst="rect">
            <a:avLst/>
          </a:prstGeom>
        </p:spPr>
        <p:txBody>
          <a:bodyPr wrap="none">
            <a:spAutoFit/>
          </a:bodyPr>
          <a:lstStyle/>
          <a:p>
            <a:pPr lvl="1" eaLnBrk="1" hangingPunct="1">
              <a:buFont typeface="Arial" charset="0"/>
              <a:buNone/>
            </a:pPr>
            <a:r>
              <a:rPr lang="en-US" sz="3200" b="1" dirty="0">
                <a:solidFill>
                  <a:srgbClr val="FF0000"/>
                </a:solidFill>
                <a:latin typeface="Calibri" charset="0"/>
              </a:rPr>
              <a:t>pg. 62</a:t>
            </a:r>
          </a:p>
        </p:txBody>
      </p:sp>
      <p:sp>
        <p:nvSpPr>
          <p:cNvPr id="3" name="Rectangle 2"/>
          <p:cNvSpPr/>
          <p:nvPr/>
        </p:nvSpPr>
        <p:spPr>
          <a:xfrm>
            <a:off x="7011799" y="3136612"/>
            <a:ext cx="1217801" cy="584776"/>
          </a:xfrm>
          <a:prstGeom prst="rect">
            <a:avLst/>
          </a:prstGeom>
        </p:spPr>
        <p:txBody>
          <a:bodyPr wrap="none">
            <a:spAutoFit/>
          </a:bodyPr>
          <a:lstStyle/>
          <a:p>
            <a:pPr lvl="1" eaLnBrk="1" hangingPunct="1">
              <a:buFont typeface="Arial" charset="0"/>
              <a:buNone/>
            </a:pPr>
            <a:r>
              <a:rPr lang="en-US" sz="3200" b="1" dirty="0">
                <a:solidFill>
                  <a:srgbClr val="FF0000"/>
                </a:solidFill>
                <a:latin typeface="Calibri" charset="0"/>
              </a:rPr>
              <a:t>pg. </a:t>
            </a:r>
            <a:r>
              <a:rPr lang="en-US" sz="3200" b="1" dirty="0" smtClean="0">
                <a:solidFill>
                  <a:srgbClr val="FF0000"/>
                </a:solidFill>
                <a:latin typeface="Calibri" charset="0"/>
              </a:rPr>
              <a:t>66</a:t>
            </a:r>
            <a:endParaRPr lang="en-US" sz="3200" b="1" dirty="0">
              <a:solidFill>
                <a:srgbClr val="FF0000"/>
              </a:solidFill>
              <a:latin typeface="Calibri" charset="0"/>
            </a:endParaRPr>
          </a:p>
        </p:txBody>
      </p:sp>
    </p:spTree>
    <p:extLst>
      <p:ext uri="{BB962C8B-B14F-4D97-AF65-F5344CB8AC3E}">
        <p14:creationId xmlns:p14="http://schemas.microsoft.com/office/powerpoint/2010/main" val="11874160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457200" y="-228600"/>
            <a:ext cx="8229600" cy="1143000"/>
          </a:xfrm>
        </p:spPr>
        <p:txBody>
          <a:bodyPr/>
          <a:lstStyle/>
          <a:p>
            <a:pPr eaLnBrk="1" hangingPunct="1"/>
            <a:r>
              <a:rPr lang="en-US" dirty="0">
                <a:latin typeface="Calibri" charset="0"/>
                <a:ea typeface="ＭＳ Ｐゴシック" charset="0"/>
                <a:cs typeface="ＭＳ Ｐゴシック" charset="0"/>
              </a:rPr>
              <a:t>Chemical </a:t>
            </a:r>
            <a:r>
              <a:rPr lang="en-US" dirty="0" smtClean="0">
                <a:latin typeface="Calibri" charset="0"/>
                <a:ea typeface="ＭＳ Ｐゴシック" charset="0"/>
                <a:cs typeface="ＭＳ Ｐゴシック" charset="0"/>
              </a:rPr>
              <a:t>Reactions I &amp; II</a:t>
            </a:r>
            <a:endParaRPr lang="en-US" dirty="0">
              <a:latin typeface="Calibri" charset="0"/>
              <a:ea typeface="ＭＳ Ｐゴシック" charset="0"/>
              <a:cs typeface="ＭＳ Ｐゴシック" charset="0"/>
            </a:endParaRPr>
          </a:p>
        </p:txBody>
      </p:sp>
      <p:sp>
        <p:nvSpPr>
          <p:cNvPr id="37892" name="Rectangle 3"/>
          <p:cNvSpPr>
            <a:spLocks noGrp="1" noChangeArrowheads="1"/>
          </p:cNvSpPr>
          <p:nvPr>
            <p:ph idx="1"/>
          </p:nvPr>
        </p:nvSpPr>
        <p:spPr>
          <a:xfrm>
            <a:off x="1752600" y="1646237"/>
            <a:ext cx="8229600" cy="4525963"/>
          </a:xfrm>
        </p:spPr>
        <p:txBody>
          <a:bodyPr/>
          <a:lstStyle/>
          <a:p>
            <a:pPr eaLnBrk="1" hangingPunct="1">
              <a:buFont typeface="Monotype Sorts" charset="0"/>
              <a:buChar char=""/>
            </a:pPr>
            <a:r>
              <a:rPr lang="en-US" dirty="0">
                <a:solidFill>
                  <a:srgbClr val="A6A6A6"/>
                </a:solidFill>
                <a:latin typeface="Calibri" charset="0"/>
                <a:ea typeface="ＭＳ Ｐゴシック" charset="0"/>
                <a:cs typeface="ＭＳ Ｐゴシック" charset="0"/>
              </a:rPr>
              <a:t>Combination (Synthesis)</a:t>
            </a:r>
          </a:p>
          <a:p>
            <a:pPr eaLnBrk="1" hangingPunct="1">
              <a:buFont typeface="Monotype Sorts" charset="0"/>
              <a:buChar char=""/>
            </a:pPr>
            <a:r>
              <a:rPr lang="en-US" dirty="0">
                <a:solidFill>
                  <a:srgbClr val="A6A6A6"/>
                </a:solidFill>
                <a:latin typeface="Calibri" charset="0"/>
                <a:ea typeface="ＭＳ Ｐゴシック" charset="0"/>
                <a:cs typeface="ＭＳ Ｐゴシック" charset="0"/>
              </a:rPr>
              <a:t>Decomposition</a:t>
            </a:r>
          </a:p>
          <a:p>
            <a:pPr eaLnBrk="1" hangingPunct="1">
              <a:buFont typeface="Monotype Sorts" charset="0"/>
              <a:buChar char=""/>
            </a:pPr>
            <a:r>
              <a:rPr lang="en-US" dirty="0">
                <a:solidFill>
                  <a:srgbClr val="A6A6A6"/>
                </a:solidFill>
                <a:latin typeface="Calibri" charset="0"/>
                <a:ea typeface="ＭＳ Ｐゴシック" charset="0"/>
                <a:cs typeface="ＭＳ Ｐゴシック" charset="0"/>
              </a:rPr>
              <a:t>Single Displacement</a:t>
            </a:r>
          </a:p>
          <a:p>
            <a:pPr eaLnBrk="1" hangingPunct="1">
              <a:buFont typeface="Monotype Sorts" charset="0"/>
              <a:buChar char=""/>
            </a:pPr>
            <a:r>
              <a:rPr lang="en-US" dirty="0">
                <a:solidFill>
                  <a:srgbClr val="A6A6A6"/>
                </a:solidFill>
                <a:latin typeface="Calibri" charset="0"/>
                <a:ea typeface="ＭＳ Ｐゴシック" charset="0"/>
                <a:cs typeface="ＭＳ Ｐゴシック" charset="0"/>
              </a:rPr>
              <a:t>Double Displacement</a:t>
            </a:r>
          </a:p>
          <a:p>
            <a:pPr eaLnBrk="1" hangingPunct="1">
              <a:buFont typeface="Monotype Sorts" charset="0"/>
              <a:buChar char=""/>
            </a:pPr>
            <a:r>
              <a:rPr lang="en-US" b="1" dirty="0">
                <a:latin typeface="Calibri" charset="0"/>
                <a:ea typeface="ＭＳ Ｐゴシック" charset="0"/>
                <a:cs typeface="ＭＳ Ｐゴシック" charset="0"/>
              </a:rPr>
              <a:t>Combustion: Oxidation-Reduction</a:t>
            </a:r>
          </a:p>
          <a:p>
            <a:pPr eaLnBrk="1" hangingPunct="1">
              <a:buFont typeface="Monotype Sorts" charset="0"/>
              <a:buChar char=""/>
            </a:pPr>
            <a:r>
              <a:rPr lang="en-US" dirty="0">
                <a:solidFill>
                  <a:schemeClr val="bg1">
                    <a:lumMod val="65000"/>
                  </a:schemeClr>
                </a:solidFill>
                <a:latin typeface="Calibri" charset="0"/>
                <a:ea typeface="ＭＳ Ｐゴシック" charset="0"/>
                <a:cs typeface="ＭＳ Ｐゴシック" charset="0"/>
              </a:rPr>
              <a:t>Biological Reactions: Enzyme Catalysts</a:t>
            </a:r>
          </a:p>
          <a:p>
            <a:pPr lvl="1" eaLnBrk="1" hangingPunct="1">
              <a:buFont typeface="Arial" charset="0"/>
              <a:buNone/>
            </a:pPr>
            <a:r>
              <a:rPr lang="en-US" sz="3200" b="1" dirty="0" smtClean="0">
                <a:solidFill>
                  <a:schemeClr val="bg1">
                    <a:lumMod val="65000"/>
                  </a:schemeClr>
                </a:solidFill>
                <a:latin typeface="Calibri" charset="0"/>
                <a:ea typeface="ＭＳ Ｐゴシック" charset="0"/>
                <a:cs typeface="ＭＳ Ｐゴシック" charset="0"/>
              </a:rPr>
              <a:t>Fermentation pg. 62</a:t>
            </a:r>
            <a:endParaRPr lang="en-US" sz="3200" b="1" dirty="0">
              <a:solidFill>
                <a:schemeClr val="bg1">
                  <a:lumMod val="65000"/>
                </a:schemeClr>
              </a:solidFill>
              <a:latin typeface="Calibri" charset="0"/>
              <a:ea typeface="ＭＳ Ｐゴシック" charset="0"/>
              <a:cs typeface="ＭＳ Ｐゴシック" charset="0"/>
            </a:endParaRPr>
          </a:p>
        </p:txBody>
      </p:sp>
      <p:graphicFrame>
        <p:nvGraphicFramePr>
          <p:cNvPr id="37890" name="Object 2"/>
          <p:cNvGraphicFramePr>
            <a:graphicFrameLocks/>
          </p:cNvGraphicFramePr>
          <p:nvPr/>
        </p:nvGraphicFramePr>
        <p:xfrm>
          <a:off x="8191500" y="6015038"/>
          <a:ext cx="698500" cy="681037"/>
        </p:xfrm>
        <a:graphic>
          <a:graphicData uri="http://schemas.openxmlformats.org/presentationml/2006/ole">
            <mc:AlternateContent xmlns:mc="http://schemas.openxmlformats.org/markup-compatibility/2006">
              <mc:Choice xmlns:v="urn:schemas-microsoft-com:vml" Requires="v">
                <p:oleObj spid="_x0000_s1065" name="Microsoft ClipArt Gallery" r:id="rId6" imgW="1574800" imgH="1612900" progId="">
                  <p:embed/>
                </p:oleObj>
              </mc:Choice>
              <mc:Fallback>
                <p:oleObj name="Microsoft ClipArt Gallery" r:id="rId6" imgW="1574800" imgH="1612900" progId="">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91500" y="6015038"/>
                        <a:ext cx="698500" cy="68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37893"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 y="5181600"/>
            <a:ext cx="603250" cy="1514475"/>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37894" name="Rectangle 5"/>
          <p:cNvSpPr>
            <a:spLocks noChangeArrowheads="1"/>
          </p:cNvSpPr>
          <p:nvPr/>
        </p:nvSpPr>
        <p:spPr bwMode="auto">
          <a:xfrm>
            <a:off x="1676400" y="6305550"/>
            <a:ext cx="5410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i="1">
                <a:hlinkClick r:id="rId9"/>
              </a:rPr>
              <a:t>http://www.piney.com/BabNinkasi.html</a:t>
            </a:r>
            <a:r>
              <a:rPr lang="en-US" sz="2000"/>
              <a:t>) </a:t>
            </a:r>
          </a:p>
        </p:txBody>
      </p:sp>
      <p:sp>
        <p:nvSpPr>
          <p:cNvPr id="37895" name="TextBox 6"/>
          <p:cNvSpPr txBox="1">
            <a:spLocks noChangeArrowheads="1"/>
          </p:cNvSpPr>
          <p:nvPr/>
        </p:nvSpPr>
        <p:spPr bwMode="auto">
          <a:xfrm>
            <a:off x="1905000" y="3581400"/>
            <a:ext cx="480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_________________________</a:t>
            </a:r>
          </a:p>
        </p:txBody>
      </p:sp>
      <p:sp>
        <p:nvSpPr>
          <p:cNvPr id="37897" name="Rectangle 5"/>
          <p:cNvSpPr>
            <a:spLocks noChangeArrowheads="1"/>
          </p:cNvSpPr>
          <p:nvPr/>
        </p:nvSpPr>
        <p:spPr bwMode="auto">
          <a:xfrm>
            <a:off x="3352800" y="990600"/>
            <a:ext cx="19109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dirty="0" smtClean="0">
                <a:solidFill>
                  <a:srgbClr val="FF0000"/>
                </a:solidFill>
              </a:rPr>
              <a:t>Do Today</a:t>
            </a:r>
            <a:endParaRPr lang="en-US" sz="3200" dirty="0">
              <a:solidFill>
                <a:srgbClr val="FF0000"/>
              </a:solidFill>
            </a:endParaRPr>
          </a:p>
        </p:txBody>
      </p:sp>
      <p:sp>
        <p:nvSpPr>
          <p:cNvPr id="2" name="Rectangle 1"/>
          <p:cNvSpPr/>
          <p:nvPr/>
        </p:nvSpPr>
        <p:spPr>
          <a:xfrm>
            <a:off x="-457200" y="2362200"/>
            <a:ext cx="2284601" cy="584776"/>
          </a:xfrm>
          <a:prstGeom prst="rect">
            <a:avLst/>
          </a:prstGeom>
        </p:spPr>
        <p:txBody>
          <a:bodyPr wrap="square">
            <a:spAutoFit/>
          </a:bodyPr>
          <a:lstStyle/>
          <a:p>
            <a:pPr lvl="1" eaLnBrk="1" hangingPunct="1">
              <a:buFont typeface="Arial" charset="0"/>
              <a:buNone/>
            </a:pPr>
            <a:r>
              <a:rPr lang="en-US" sz="3200" b="1" dirty="0" smtClean="0">
                <a:solidFill>
                  <a:srgbClr val="A6A6A6"/>
                </a:solidFill>
                <a:latin typeface="Calibri" charset="0"/>
              </a:rPr>
              <a:t>pp. 44-45</a:t>
            </a:r>
          </a:p>
        </p:txBody>
      </p:sp>
      <p:pic>
        <p:nvPicPr>
          <p:cNvPr id="11" name="4StrokeEngine_Ortho_3D_Small.gif" descr="/Users/ronrusay/Desktop/Powerpoint &amp; Movies/Movies/4StrokeEngine_Ortho_3D_Small.gif">
            <a:hlinkClick r:id="" action="ppaction://media"/>
          </p:cNvPr>
          <p:cNvPicPr>
            <a:picLocks noChangeAspect="1" noChangeArrowheads="1"/>
          </p:cNvPicPr>
          <p:nvPr>
            <a:videoFile r:link="rId3"/>
            <p:extLst>
              <p:ext uri="{DAA4B4D4-6D71-4841-9C94-3DE7FCFB9230}">
                <p14:media xmlns:p14="http://schemas.microsoft.com/office/powerpoint/2010/main" r:link="rId2"/>
              </p:ext>
            </p:extLst>
          </p:nvPr>
        </p:nvPicPr>
        <p:blipFill>
          <a:blip r:embed="rId10">
            <a:extLst>
              <a:ext uri="{28A0092B-C50C-407E-A947-70E740481C1C}">
                <a14:useLocalDpi xmlns:a14="http://schemas.microsoft.com/office/drawing/2010/main" val="0"/>
              </a:ext>
            </a:extLst>
          </a:blip>
          <a:srcRect/>
          <a:stretch>
            <a:fillRect/>
          </a:stretch>
        </p:blipFill>
        <p:spPr bwMode="auto">
          <a:xfrm>
            <a:off x="6667500" y="1079213"/>
            <a:ext cx="21717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8"/>
          <p:cNvSpPr>
            <a:spLocks noChangeArrowheads="1"/>
          </p:cNvSpPr>
          <p:nvPr/>
        </p:nvSpPr>
        <p:spPr bwMode="auto">
          <a:xfrm>
            <a:off x="838200" y="663575"/>
            <a:ext cx="7848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dirty="0" smtClean="0">
                <a:solidFill>
                  <a:srgbClr val="FF0000"/>
                </a:solidFill>
              </a:rPr>
              <a:t>With your partner</a:t>
            </a:r>
            <a:r>
              <a:rPr lang="en-US" sz="2000" dirty="0">
                <a:solidFill>
                  <a:srgbClr val="FF0000"/>
                </a:solidFill>
              </a:rPr>
              <a:t>; </a:t>
            </a:r>
            <a:r>
              <a:rPr lang="en-US" sz="2000" dirty="0" smtClean="0">
                <a:solidFill>
                  <a:srgbClr val="FF0000"/>
                </a:solidFill>
              </a:rPr>
              <a:t>Complete Lab </a:t>
            </a:r>
            <a:r>
              <a:rPr lang="en-US" sz="2000" dirty="0">
                <a:solidFill>
                  <a:srgbClr val="FF0000"/>
                </a:solidFill>
              </a:rPr>
              <a:t>Manual pp.44-</a:t>
            </a:r>
            <a:r>
              <a:rPr lang="en-US" sz="2000" dirty="0" smtClean="0">
                <a:solidFill>
                  <a:srgbClr val="FF0000"/>
                </a:solidFill>
              </a:rPr>
              <a:t>45. &amp; pg. 62 </a:t>
            </a:r>
            <a:r>
              <a:rPr lang="en-US" sz="2000" dirty="0">
                <a:solidFill>
                  <a:srgbClr val="FF0000"/>
                </a:solidFill>
              </a:rPr>
              <a:t/>
            </a:r>
            <a:br>
              <a:rPr lang="en-US" sz="2000" dirty="0">
                <a:solidFill>
                  <a:srgbClr val="FF0000"/>
                </a:solidFill>
              </a:rPr>
            </a:br>
            <a:endParaRPr lang="en-US" sz="2000" dirty="0"/>
          </a:p>
        </p:txBody>
      </p:sp>
    </p:spTree>
    <p:extLst>
      <p:ext uri="{BB962C8B-B14F-4D97-AF65-F5344CB8AC3E}">
        <p14:creationId xmlns:p14="http://schemas.microsoft.com/office/powerpoint/2010/main" val="283166428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0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p:cTn id="12" repeatCount="indefinite" fill="hold" display="0">
                  <p:stCondLst>
                    <p:cond delay="indefinite"/>
                  </p:stCondLst>
                  <p:endCondLst>
                    <p:cond evt="onNext" delay="0">
                      <p:tgtEl>
                        <p:sldTgt/>
                      </p:tgtEl>
                    </p:cond>
                    <p:cond evt="onPrev" delay="0">
                      <p:tgtEl>
                        <p:sldTgt/>
                      </p:tgtEl>
                    </p:cond>
                  </p:endCondLst>
                </p:cTn>
                <p:tgtEl>
                  <p:spTgt spid="11"/>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914400" y="228600"/>
            <a:ext cx="7772400" cy="685800"/>
          </a:xfrm>
        </p:spPr>
        <p:txBody>
          <a:bodyPr/>
          <a:lstStyle/>
          <a:p>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3600" dirty="0">
                <a:latin typeface="Calibri" charset="0"/>
                <a:ea typeface="ＭＳ Ｐゴシック" charset="0"/>
                <a:cs typeface="ＭＳ Ｐゴシック" charset="0"/>
              </a:rPr>
              <a:t>Octane</a:t>
            </a:r>
            <a:r>
              <a:rPr lang="en-US" dirty="0">
                <a:latin typeface="Calibri" charset="0"/>
                <a:ea typeface="ＭＳ Ｐゴシック" charset="0"/>
                <a:cs typeface="ＭＳ Ｐゴシック" charset="0"/>
              </a:rPr>
              <a:t> (</a:t>
            </a:r>
            <a:r>
              <a:rPr lang="en-US" sz="3600" dirty="0">
                <a:latin typeface="Calibri" charset="0"/>
                <a:ea typeface="ＭＳ Ｐゴシック" charset="0"/>
                <a:cs typeface="ＭＳ Ｐゴシック" charset="0"/>
              </a:rPr>
              <a:t>Gas) Combustion Engine</a:t>
            </a:r>
          </a:p>
        </p:txBody>
      </p:sp>
      <p:sp>
        <p:nvSpPr>
          <p:cNvPr id="22531" name="Rectangle 5"/>
          <p:cNvSpPr>
            <a:spLocks noChangeArrowheads="1"/>
          </p:cNvSpPr>
          <p:nvPr/>
        </p:nvSpPr>
        <p:spPr bwMode="auto">
          <a:xfrm>
            <a:off x="762000" y="1371600"/>
            <a:ext cx="8001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b="1" i="1" dirty="0">
                <a:latin typeface="Helvetica" charset="0"/>
              </a:rPr>
              <a:t>2 </a:t>
            </a:r>
            <a:r>
              <a:rPr lang="en-US" i="1" dirty="0">
                <a:latin typeface="Helvetica" charset="0"/>
              </a:rPr>
              <a:t>C</a:t>
            </a:r>
            <a:r>
              <a:rPr lang="en-US" i="1" baseline="-25000" dirty="0">
                <a:latin typeface="Helvetica" charset="0"/>
              </a:rPr>
              <a:t>8</a:t>
            </a:r>
            <a:r>
              <a:rPr lang="en-US" i="1" dirty="0">
                <a:latin typeface="Helvetica" charset="0"/>
              </a:rPr>
              <a:t>H</a:t>
            </a:r>
            <a:r>
              <a:rPr lang="en-US" i="1" baseline="-25000" dirty="0">
                <a:latin typeface="Helvetica" charset="0"/>
              </a:rPr>
              <a:t>18(l)</a:t>
            </a:r>
            <a:r>
              <a:rPr lang="en-US" i="1" dirty="0">
                <a:latin typeface="Helvetica" charset="0"/>
              </a:rPr>
              <a:t>+ </a:t>
            </a:r>
            <a:r>
              <a:rPr lang="en-US" b="1" i="1" dirty="0">
                <a:latin typeface="Helvetica" charset="0"/>
              </a:rPr>
              <a:t>25 </a:t>
            </a:r>
            <a:r>
              <a:rPr lang="en-US" i="1" dirty="0">
                <a:latin typeface="Helvetica" charset="0"/>
              </a:rPr>
              <a:t>O</a:t>
            </a:r>
            <a:r>
              <a:rPr lang="en-US" i="1" baseline="-25000" dirty="0">
                <a:latin typeface="Helvetica" charset="0"/>
              </a:rPr>
              <a:t>2(g)</a:t>
            </a:r>
            <a:r>
              <a:rPr lang="en-US" i="1" dirty="0">
                <a:latin typeface="Helvetica" charset="0"/>
              </a:rPr>
              <a:t>        </a:t>
            </a:r>
            <a:r>
              <a:rPr lang="en-US" b="1" i="1" dirty="0">
                <a:latin typeface="Helvetica" charset="0"/>
              </a:rPr>
              <a:t>16 </a:t>
            </a:r>
            <a:r>
              <a:rPr lang="en-US" i="1" dirty="0">
                <a:latin typeface="Helvetica" charset="0"/>
              </a:rPr>
              <a:t>CO</a:t>
            </a:r>
            <a:r>
              <a:rPr lang="en-US" i="1" baseline="-25000" dirty="0">
                <a:latin typeface="Helvetica" charset="0"/>
              </a:rPr>
              <a:t>2(g)</a:t>
            </a:r>
            <a:r>
              <a:rPr lang="en-US" i="1" dirty="0">
                <a:latin typeface="Helvetica" charset="0"/>
              </a:rPr>
              <a:t>+</a:t>
            </a:r>
            <a:r>
              <a:rPr lang="en-US" b="1" i="1" dirty="0">
                <a:latin typeface="Helvetica" charset="0"/>
              </a:rPr>
              <a:t>18 </a:t>
            </a:r>
            <a:r>
              <a:rPr lang="en-US" i="1" dirty="0">
                <a:latin typeface="Helvetica" charset="0"/>
              </a:rPr>
              <a:t>H</a:t>
            </a:r>
            <a:r>
              <a:rPr lang="en-US" i="1" baseline="-25000" dirty="0">
                <a:latin typeface="Helvetica" charset="0"/>
              </a:rPr>
              <a:t>2</a:t>
            </a:r>
            <a:r>
              <a:rPr lang="en-US" i="1" dirty="0">
                <a:latin typeface="Helvetica" charset="0"/>
              </a:rPr>
              <a:t>O</a:t>
            </a:r>
            <a:r>
              <a:rPr lang="en-US" i="1" baseline="-25000" dirty="0">
                <a:latin typeface="Helvetica" charset="0"/>
              </a:rPr>
              <a:t>(l) </a:t>
            </a:r>
            <a:r>
              <a:rPr lang="en-US" b="1" i="1" dirty="0">
                <a:solidFill>
                  <a:srgbClr val="FB001F"/>
                </a:solidFill>
                <a:latin typeface="Helvetica" charset="0"/>
              </a:rPr>
              <a:t>+ </a:t>
            </a:r>
            <a:r>
              <a:rPr lang="en-US" sz="4000" b="1" i="1" dirty="0">
                <a:solidFill>
                  <a:srgbClr val="FB001F"/>
                </a:solidFill>
                <a:latin typeface="Helvetica" charset="0"/>
              </a:rPr>
              <a:t>energy</a:t>
            </a:r>
            <a:endParaRPr lang="en-US" sz="4000" b="1" dirty="0"/>
          </a:p>
        </p:txBody>
      </p:sp>
      <p:cxnSp>
        <p:nvCxnSpPr>
          <p:cNvPr id="22532" name="Straight Arrow Connector 22"/>
          <p:cNvCxnSpPr>
            <a:cxnSpLocks noChangeShapeType="1"/>
          </p:cNvCxnSpPr>
          <p:nvPr/>
        </p:nvCxnSpPr>
        <p:spPr bwMode="auto">
          <a:xfrm>
            <a:off x="3505200" y="1828800"/>
            <a:ext cx="3810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2533" name="Rectangle 10">
            <a:hlinkClick r:id="rId5"/>
          </p:cNvPr>
          <p:cNvSpPr>
            <a:spLocks noChangeArrowheads="1"/>
          </p:cNvSpPr>
          <p:nvPr/>
        </p:nvSpPr>
        <p:spPr bwMode="auto">
          <a:xfrm>
            <a:off x="457200" y="5867400"/>
            <a:ext cx="838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1800">
                <a:cs typeface="Arial" charset="0"/>
              </a:rPr>
              <a:t>http://chemconnections.org/general/movies/4StrokeEngine_Ortho_3D_Small.gif</a:t>
            </a:r>
          </a:p>
        </p:txBody>
      </p:sp>
      <p:pic>
        <p:nvPicPr>
          <p:cNvPr id="22534" name="4StrokeEngine_Ortho_3D_Small.gif" descr="/Users/ronrusay/Desktop/Powerpoint &amp; Movies/Movies/4StrokeEngine_Ortho_3D_Small.gif">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3124200" y="2057400"/>
            <a:ext cx="28575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371600" y="224135"/>
            <a:ext cx="6553200" cy="461665"/>
          </a:xfrm>
          <a:prstGeom prst="rect">
            <a:avLst/>
          </a:prstGeom>
        </p:spPr>
        <p:txBody>
          <a:bodyPr wrap="square">
            <a:spAutoFit/>
          </a:bodyPr>
          <a:lstStyle/>
          <a:p>
            <a:pPr algn="ctr" eaLnBrk="1" hangingPunct="1">
              <a:buFont typeface="Monotype Sorts" charset="0"/>
              <a:buChar char=""/>
            </a:pPr>
            <a:r>
              <a:rPr lang="en-US" b="1" dirty="0">
                <a:latin typeface="Calibri" charset="0"/>
              </a:rPr>
              <a:t>Combustion: Oxidation-</a:t>
            </a:r>
            <a:r>
              <a:rPr lang="en-US" b="1" dirty="0" smtClean="0">
                <a:latin typeface="Calibri" charset="0"/>
              </a:rPr>
              <a:t>Reduction Reaction</a:t>
            </a:r>
            <a:endParaRPr lang="en-US" b="1" dirty="0">
              <a:latin typeface="Calibri" charset="0"/>
            </a:endParaRPr>
          </a:p>
        </p:txBody>
      </p:sp>
    </p:spTree>
    <p:extLst>
      <p:ext uri="{BB962C8B-B14F-4D97-AF65-F5344CB8AC3E}">
        <p14:creationId xmlns:p14="http://schemas.microsoft.com/office/powerpoint/2010/main" val="406409351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6000" fill="hold"/>
                                        <p:tgtEl>
                                          <p:spTgt spid="2253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22534"/>
                </p:tgtEl>
              </p:cMediaNode>
            </p:video>
            <p:seq concurrent="1" nextAc="seek">
              <p:cTn id="8" restart="whenNotActive" fill="hold" evtFilter="cancelBubble" nodeType="interactiveSeq">
                <p:stCondLst>
                  <p:cond evt="onClick" delay="0">
                    <p:tgtEl>
                      <p:spTgt spid="2253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2534"/>
                                        </p:tgtEl>
                                      </p:cBhvr>
                                    </p:cmd>
                                  </p:childTnLst>
                                </p:cTn>
                              </p:par>
                            </p:childTnLst>
                          </p:cTn>
                        </p:par>
                      </p:childTnLst>
                    </p:cTn>
                  </p:par>
                </p:childTnLst>
              </p:cTn>
              <p:nextCondLst>
                <p:cond evt="onClick" delay="0">
                  <p:tgtEl>
                    <p:spTgt spid="2253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28600" y="457200"/>
            <a:ext cx="8915400" cy="1162050"/>
          </a:xfrm>
        </p:spPr>
        <p:txBody>
          <a:bodyPr/>
          <a:lstStyle/>
          <a:p>
            <a:pPr eaLnBrk="1" hangingPunct="1"/>
            <a:r>
              <a:rPr lang="en-US" sz="3600" dirty="0">
                <a:latin typeface="Calibri" charset="0"/>
                <a:ea typeface="ＭＳ Ｐゴシック" charset="0"/>
                <a:cs typeface="ＭＳ Ｐゴシック" charset="0"/>
              </a:rPr>
              <a:t>Molecular Shapes       </a:t>
            </a:r>
            <a:r>
              <a:rPr lang="es-ES_tradnl" sz="3600" b="1" dirty="0">
                <a:latin typeface="Calibri" charset="0"/>
                <a:ea typeface="ＭＳ Ｐゴシック" charset="0"/>
                <a:cs typeface="ＭＳ Ｐゴシック" charset="0"/>
              </a:rPr>
              <a:t> </a:t>
            </a:r>
            <a:r>
              <a:rPr lang="en-US" sz="3600" dirty="0">
                <a:latin typeface="Calibri" charset="0"/>
                <a:ea typeface="ＭＳ Ｐゴシック" charset="0"/>
                <a:cs typeface="ＭＳ Ｐゴシック" charset="0"/>
              </a:rPr>
              <a:t> Lewis Structures </a:t>
            </a:r>
            <a:br>
              <a:rPr lang="en-US" sz="3600" dirty="0">
                <a:latin typeface="Calibri" charset="0"/>
                <a:ea typeface="ＭＳ Ｐゴシック" charset="0"/>
                <a:cs typeface="ＭＳ Ｐゴシック" charset="0"/>
              </a:rPr>
            </a:br>
            <a:r>
              <a:rPr lang="en-US" sz="3200" dirty="0" err="1">
                <a:latin typeface="Calibri" charset="0"/>
                <a:ea typeface="ＭＳ Ｐゴシック" charset="0"/>
                <a:cs typeface="ＭＳ Ｐゴシック" charset="0"/>
              </a:rPr>
              <a:t>MolView</a:t>
            </a:r>
            <a:r>
              <a:rPr lang="en-US" sz="3200" dirty="0">
                <a:latin typeface="Calibri" charset="0"/>
                <a:ea typeface="ＭＳ Ｐゴシック" charset="0"/>
                <a:cs typeface="ＭＳ Ｐゴシック" charset="0"/>
              </a:rPr>
              <a:t>: Visual On-line Molecular Modeling</a:t>
            </a:r>
          </a:p>
        </p:txBody>
      </p:sp>
      <p:sp>
        <p:nvSpPr>
          <p:cNvPr id="18435" name="Rectangle 5"/>
          <p:cNvSpPr>
            <a:spLocks noChangeArrowheads="1"/>
          </p:cNvSpPr>
          <p:nvPr/>
        </p:nvSpPr>
        <p:spPr bwMode="auto">
          <a:xfrm>
            <a:off x="-228600" y="5811838"/>
            <a:ext cx="96012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Bonding, Lewis </a:t>
            </a:r>
            <a:r>
              <a:rPr lang="en-US" sz="1800" dirty="0" smtClean="0"/>
              <a:t>Structures</a:t>
            </a:r>
            <a:r>
              <a:rPr lang="en-US" sz="1800" dirty="0"/>
              <a:t/>
            </a:r>
            <a:br>
              <a:rPr lang="en-US" sz="1800" dirty="0"/>
            </a:br>
            <a:r>
              <a:rPr lang="en-US" sz="2000" dirty="0"/>
              <a:t>Computational Experiments, </a:t>
            </a:r>
            <a:r>
              <a:rPr lang="en-US" sz="2000" dirty="0" smtClean="0"/>
              <a:t>Molecular Modeling</a:t>
            </a:r>
            <a:endParaRPr lang="en-US" sz="2000" dirty="0"/>
          </a:p>
        </p:txBody>
      </p:sp>
      <p:sp>
        <p:nvSpPr>
          <p:cNvPr id="18436" name="Rectangle 6">
            <a:hlinkClick r:id="rId2"/>
          </p:cNvPr>
          <p:cNvSpPr>
            <a:spLocks noChangeArrowheads="1"/>
          </p:cNvSpPr>
          <p:nvPr/>
        </p:nvSpPr>
        <p:spPr bwMode="auto">
          <a:xfrm>
            <a:off x="3276600" y="228600"/>
            <a:ext cx="2644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hlinkClick r:id="rId2"/>
              </a:rPr>
              <a:t>http://molview.org</a:t>
            </a:r>
            <a:endParaRPr lang="en-US" sz="1800"/>
          </a:p>
        </p:txBody>
      </p:sp>
      <p:sp>
        <p:nvSpPr>
          <p:cNvPr id="6" name="Left-Right Arrow 5"/>
          <p:cNvSpPr/>
          <p:nvPr/>
        </p:nvSpPr>
        <p:spPr>
          <a:xfrm>
            <a:off x="4495800" y="762000"/>
            <a:ext cx="685800" cy="152400"/>
          </a:xfrm>
          <a:prstGeom prst="lef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endParaRPr lang="en-US" sz="1800">
              <a:solidFill>
                <a:srgbClr val="FFFFFF"/>
              </a:solidFill>
              <a:latin typeface="Calibri" charset="0"/>
              <a:ea typeface="ＭＳ Ｐゴシック" charset="0"/>
              <a:cs typeface="ＭＳ Ｐゴシック" charset="0"/>
            </a:endParaRPr>
          </a:p>
        </p:txBody>
      </p:sp>
      <p:pic>
        <p:nvPicPr>
          <p:cNvPr id="18438" name="Picture 8" descr="Screen Shot 2018-03-15 at 4.20.01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981200"/>
            <a:ext cx="5410200" cy="34988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9" descr="Screen Shot 2018-03-15 at 4.23.06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213100"/>
            <a:ext cx="1039813"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45533" y="1524000"/>
            <a:ext cx="8534400" cy="338554"/>
          </a:xfrm>
          <a:prstGeom prst="rect">
            <a:avLst/>
          </a:prstGeom>
        </p:spPr>
        <p:txBody>
          <a:bodyPr wrap="square">
            <a:spAutoFit/>
          </a:bodyPr>
          <a:lstStyle/>
          <a:p>
            <a:pPr algn="ctr"/>
            <a:r>
              <a:rPr lang="pl-PL" sz="1600" dirty="0" err="1"/>
              <a:t>https</a:t>
            </a:r>
            <a:r>
              <a:rPr lang="pl-PL" sz="1600" dirty="0"/>
              <a:t>://</a:t>
            </a:r>
            <a:r>
              <a:rPr lang="pl-PL" sz="1600" dirty="0" err="1"/>
              <a:t>www.youtube.com</a:t>
            </a:r>
            <a:r>
              <a:rPr lang="pl-PL" sz="1600" dirty="0"/>
              <a:t>/</a:t>
            </a:r>
            <a:r>
              <a:rPr lang="pl-PL" sz="1600" dirty="0" err="1"/>
              <a:t>watch?v</a:t>
            </a:r>
            <a:r>
              <a:rPr lang="pl-PL" sz="1600" dirty="0"/>
              <a:t>=cOJ3MUpDrfI&amp;list=PLE7B4FAD08F1EBCE2&amp;index=2</a:t>
            </a:r>
            <a:endParaRPr lang="en-US" sz="1600" dirty="0"/>
          </a:p>
        </p:txBody>
      </p:sp>
    </p:spTree>
    <p:extLst>
      <p:ext uri="{BB962C8B-B14F-4D97-AF65-F5344CB8AC3E}">
        <p14:creationId xmlns:p14="http://schemas.microsoft.com/office/powerpoint/2010/main" val="10270702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28600" y="533400"/>
            <a:ext cx="8915400" cy="1162050"/>
          </a:xfrm>
        </p:spPr>
        <p:txBody>
          <a:bodyPr/>
          <a:lstStyle/>
          <a:p>
            <a:pPr eaLnBrk="1" hangingPunct="1"/>
            <a:r>
              <a:rPr lang="en-US" sz="3600">
                <a:latin typeface="Calibri" charset="0"/>
                <a:ea typeface="ＭＳ Ｐゴシック" charset="0"/>
                <a:cs typeface="ＭＳ Ｐゴシック" charset="0"/>
              </a:rPr>
              <a:t>Molecular Shapes       </a:t>
            </a:r>
            <a:r>
              <a:rPr lang="es-ES_tradnl" sz="3600" b="1">
                <a:latin typeface="Calibri" charset="0"/>
                <a:ea typeface="ＭＳ Ｐゴシック" charset="0"/>
                <a:cs typeface="ＭＳ Ｐゴシック" charset="0"/>
              </a:rPr>
              <a:t> </a:t>
            </a:r>
            <a:r>
              <a:rPr lang="en-US" sz="3600">
                <a:latin typeface="Calibri" charset="0"/>
                <a:ea typeface="ＭＳ Ｐゴシック" charset="0"/>
                <a:cs typeface="ＭＳ Ｐゴシック" charset="0"/>
              </a:rPr>
              <a:t> Lewis Structures </a:t>
            </a:r>
            <a:br>
              <a:rPr lang="en-US" sz="3600">
                <a:latin typeface="Calibri" charset="0"/>
                <a:ea typeface="ＭＳ Ｐゴシック" charset="0"/>
                <a:cs typeface="ＭＳ Ｐゴシック" charset="0"/>
              </a:rPr>
            </a:br>
            <a:r>
              <a:rPr lang="en-US" sz="3200">
                <a:latin typeface="Calibri" charset="0"/>
                <a:ea typeface="ＭＳ Ｐゴシック" charset="0"/>
                <a:cs typeface="ＭＳ Ｐゴシック" charset="0"/>
              </a:rPr>
              <a:t>MolView: Visual On-line Molecular Modeling</a:t>
            </a:r>
          </a:p>
        </p:txBody>
      </p:sp>
      <p:sp>
        <p:nvSpPr>
          <p:cNvPr id="19460" name="Rectangle 6">
            <a:hlinkClick r:id="rId2"/>
          </p:cNvPr>
          <p:cNvSpPr>
            <a:spLocks noChangeArrowheads="1"/>
          </p:cNvSpPr>
          <p:nvPr/>
        </p:nvSpPr>
        <p:spPr bwMode="auto">
          <a:xfrm>
            <a:off x="3276600" y="228600"/>
            <a:ext cx="2644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hlinkClick r:id="rId2"/>
              </a:rPr>
              <a:t>http://molview.org</a:t>
            </a:r>
            <a:endParaRPr lang="en-US" sz="1800"/>
          </a:p>
        </p:txBody>
      </p:sp>
      <p:sp>
        <p:nvSpPr>
          <p:cNvPr id="6" name="Left-Right Arrow 5"/>
          <p:cNvSpPr/>
          <p:nvPr/>
        </p:nvSpPr>
        <p:spPr>
          <a:xfrm>
            <a:off x="4419600" y="838200"/>
            <a:ext cx="685800" cy="152400"/>
          </a:xfrm>
          <a:prstGeom prst="lef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endParaRPr lang="en-US" sz="1800">
              <a:solidFill>
                <a:srgbClr val="FFFFFF"/>
              </a:solidFill>
              <a:latin typeface="Calibri" charset="0"/>
              <a:ea typeface="ＭＳ Ｐゴシック" charset="0"/>
              <a:cs typeface="ＭＳ Ｐゴシック" charset="0"/>
            </a:endParaRPr>
          </a:p>
        </p:txBody>
      </p:sp>
      <p:pic>
        <p:nvPicPr>
          <p:cNvPr id="19462" name="Picture 7" descr="Screen Shot 2018-03-15 at 4.14.5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98613" y="1828800"/>
            <a:ext cx="5641975" cy="34718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5"/>
          <p:cNvSpPr>
            <a:spLocks noChangeArrowheads="1"/>
          </p:cNvSpPr>
          <p:nvPr/>
        </p:nvSpPr>
        <p:spPr bwMode="auto">
          <a:xfrm>
            <a:off x="-228600" y="5811838"/>
            <a:ext cx="96012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Bonding, Lewis </a:t>
            </a:r>
            <a:r>
              <a:rPr lang="en-US" sz="1800" dirty="0" smtClean="0"/>
              <a:t>Structures</a:t>
            </a:r>
            <a:r>
              <a:rPr lang="en-US" sz="1800" dirty="0"/>
              <a:t/>
            </a:r>
            <a:br>
              <a:rPr lang="en-US" sz="1800" dirty="0"/>
            </a:br>
            <a:r>
              <a:rPr lang="en-US" sz="2000" dirty="0"/>
              <a:t>Computational Experiments, </a:t>
            </a:r>
            <a:r>
              <a:rPr lang="en-US" sz="2000" dirty="0" smtClean="0"/>
              <a:t>Molecular Modeling</a:t>
            </a:r>
            <a:endParaRPr lang="en-US" sz="2000" dirty="0"/>
          </a:p>
        </p:txBody>
      </p:sp>
    </p:spTree>
    <p:extLst>
      <p:ext uri="{BB962C8B-B14F-4D97-AF65-F5344CB8AC3E}">
        <p14:creationId xmlns:p14="http://schemas.microsoft.com/office/powerpoint/2010/main" val="162380616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914400" y="342900"/>
            <a:ext cx="7772400" cy="685800"/>
          </a:xfrm>
        </p:spPr>
        <p:txBody>
          <a:bodyPr/>
          <a:lstStyle/>
          <a:p>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r>
              <a:rPr lang="en-US" sz="3600">
                <a:latin typeface="Calibri" charset="0"/>
                <a:ea typeface="ＭＳ Ｐゴシック" charset="0"/>
                <a:cs typeface="ＭＳ Ｐゴシック" charset="0"/>
              </a:rPr>
              <a:t>Combustion</a:t>
            </a:r>
          </a:p>
        </p:txBody>
      </p:sp>
      <p:sp>
        <p:nvSpPr>
          <p:cNvPr id="20483" name="Rectangle 5"/>
          <p:cNvSpPr>
            <a:spLocks noChangeArrowheads="1"/>
          </p:cNvSpPr>
          <p:nvPr/>
        </p:nvSpPr>
        <p:spPr bwMode="auto">
          <a:xfrm>
            <a:off x="1219200" y="1365250"/>
            <a:ext cx="739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b="1" i="1">
                <a:latin typeface="Helvetica" charset="0"/>
              </a:rPr>
              <a:t>1 </a:t>
            </a:r>
            <a:r>
              <a:rPr lang="en-US" i="1">
                <a:latin typeface="Helvetica" charset="0"/>
              </a:rPr>
              <a:t>CH</a:t>
            </a:r>
            <a:r>
              <a:rPr lang="en-US" i="1" baseline="-25000">
                <a:latin typeface="Helvetica" charset="0"/>
              </a:rPr>
              <a:t>4(g)</a:t>
            </a:r>
            <a:r>
              <a:rPr lang="en-US" i="1">
                <a:latin typeface="Helvetica" charset="0"/>
              </a:rPr>
              <a:t>+ </a:t>
            </a:r>
            <a:r>
              <a:rPr lang="en-US" b="1" i="1">
                <a:latin typeface="Helvetica" charset="0"/>
              </a:rPr>
              <a:t>2 </a:t>
            </a:r>
            <a:r>
              <a:rPr lang="en-US" i="1">
                <a:latin typeface="Helvetica" charset="0"/>
              </a:rPr>
              <a:t>O</a:t>
            </a:r>
            <a:r>
              <a:rPr lang="en-US" i="1" baseline="-25000">
                <a:latin typeface="Helvetica" charset="0"/>
              </a:rPr>
              <a:t>2(g)</a:t>
            </a:r>
            <a:r>
              <a:rPr lang="en-US" i="1">
                <a:latin typeface="Helvetica" charset="0"/>
              </a:rPr>
              <a:t>        </a:t>
            </a:r>
            <a:r>
              <a:rPr lang="en-US" b="1" i="1">
                <a:latin typeface="Helvetica" charset="0"/>
              </a:rPr>
              <a:t>1</a:t>
            </a:r>
            <a:r>
              <a:rPr lang="en-US" i="1">
                <a:latin typeface="Helvetica" charset="0"/>
              </a:rPr>
              <a:t> CO</a:t>
            </a:r>
            <a:r>
              <a:rPr lang="en-US" i="1" baseline="-25000">
                <a:latin typeface="Helvetica" charset="0"/>
              </a:rPr>
              <a:t>2(g)</a:t>
            </a:r>
            <a:r>
              <a:rPr lang="en-US" i="1">
                <a:latin typeface="Helvetica" charset="0"/>
              </a:rPr>
              <a:t>+</a:t>
            </a:r>
            <a:r>
              <a:rPr lang="en-US" b="1" i="1">
                <a:latin typeface="Helvetica" charset="0"/>
              </a:rPr>
              <a:t> 2 </a:t>
            </a:r>
            <a:r>
              <a:rPr lang="en-US" i="1">
                <a:latin typeface="Helvetica" charset="0"/>
              </a:rPr>
              <a:t>H</a:t>
            </a:r>
            <a:r>
              <a:rPr lang="en-US" i="1" baseline="-25000">
                <a:latin typeface="Helvetica" charset="0"/>
              </a:rPr>
              <a:t>2</a:t>
            </a:r>
            <a:r>
              <a:rPr lang="en-US" i="1">
                <a:latin typeface="Helvetica" charset="0"/>
              </a:rPr>
              <a:t>O</a:t>
            </a:r>
            <a:r>
              <a:rPr lang="en-US" i="1" baseline="-25000">
                <a:latin typeface="Helvetica" charset="0"/>
              </a:rPr>
              <a:t>(g) </a:t>
            </a:r>
            <a:r>
              <a:rPr lang="en-US" i="1">
                <a:solidFill>
                  <a:srgbClr val="FB001F"/>
                </a:solidFill>
                <a:latin typeface="Helvetica" charset="0"/>
              </a:rPr>
              <a:t>+ energy</a:t>
            </a:r>
            <a:endParaRPr lang="en-US"/>
          </a:p>
        </p:txBody>
      </p:sp>
      <p:cxnSp>
        <p:nvCxnSpPr>
          <p:cNvPr id="20484" name="Straight Arrow Connector 22"/>
          <p:cNvCxnSpPr>
            <a:cxnSpLocks noChangeShapeType="1"/>
          </p:cNvCxnSpPr>
          <p:nvPr/>
        </p:nvCxnSpPr>
        <p:spPr bwMode="auto">
          <a:xfrm>
            <a:off x="4343400" y="3925888"/>
            <a:ext cx="762000" cy="158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pic>
        <p:nvPicPr>
          <p:cNvPr id="20485" name="Picture 6" descr="Screen Shot 2018-03-15 at 4.29.1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352800"/>
            <a:ext cx="1130300"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7" descr="Screen Shot 2018-03-15 at 4.29.12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80175" y="3943350"/>
            <a:ext cx="129222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8" descr="Screen Shot 2018-03-15 at 4.29.1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2724150"/>
            <a:ext cx="1074738"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9" descr="Screen Shot 2018-03-15 at 4.28.59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16250" y="4267200"/>
            <a:ext cx="89535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Picture 10" descr="Screen Shot 2018-03-15 at 4.28.59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V="1">
            <a:off x="2819400" y="3055938"/>
            <a:ext cx="8382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0" name="Picture 11" descr="Screen Shot 2018-03-15 at 4.28.46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3638550"/>
            <a:ext cx="10414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1" name="Picture 13" descr="Screen Shot 2018-03-15 at 4.23.06 P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217988" y="2724150"/>
            <a:ext cx="1039812"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2" name="TextBox 14"/>
          <p:cNvSpPr txBox="1">
            <a:spLocks noChangeArrowheads="1"/>
          </p:cNvSpPr>
          <p:nvPr/>
        </p:nvSpPr>
        <p:spPr bwMode="auto">
          <a:xfrm>
            <a:off x="1524000" y="2514600"/>
            <a:ext cx="6477000" cy="30464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p:txBody>
      </p:sp>
      <p:cxnSp>
        <p:nvCxnSpPr>
          <p:cNvPr id="17" name="Straight Arrow Connector 16"/>
          <p:cNvCxnSpPr/>
          <p:nvPr/>
        </p:nvCxnSpPr>
        <p:spPr>
          <a:xfrm>
            <a:off x="3505200" y="1600200"/>
            <a:ext cx="560388"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Rectangle 5"/>
          <p:cNvSpPr>
            <a:spLocks noChangeArrowheads="1"/>
          </p:cNvSpPr>
          <p:nvPr/>
        </p:nvSpPr>
        <p:spPr bwMode="auto">
          <a:xfrm>
            <a:off x="-228600" y="5811838"/>
            <a:ext cx="96012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Bonding, Lewis </a:t>
            </a:r>
            <a:r>
              <a:rPr lang="en-US" sz="1800" dirty="0" smtClean="0"/>
              <a:t>Structures</a:t>
            </a:r>
            <a:r>
              <a:rPr lang="en-US" sz="1800" dirty="0"/>
              <a:t/>
            </a:r>
            <a:br>
              <a:rPr lang="en-US" sz="1800" dirty="0"/>
            </a:br>
            <a:r>
              <a:rPr lang="en-US" sz="2000" dirty="0"/>
              <a:t>Computational Experiments, </a:t>
            </a:r>
            <a:r>
              <a:rPr lang="en-US" sz="2000" dirty="0" smtClean="0"/>
              <a:t>Molecular Modeling</a:t>
            </a:r>
            <a:endParaRPr lang="en-US" sz="2000" dirty="0"/>
          </a:p>
        </p:txBody>
      </p:sp>
    </p:spTree>
    <p:extLst>
      <p:ext uri="{BB962C8B-B14F-4D97-AF65-F5344CB8AC3E}">
        <p14:creationId xmlns:p14="http://schemas.microsoft.com/office/powerpoint/2010/main" val="6257306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495800" y="2052935"/>
            <a:ext cx="1382560" cy="461665"/>
          </a:xfrm>
          <a:prstGeom prst="rect">
            <a:avLst/>
          </a:prstGeom>
        </p:spPr>
        <p:txBody>
          <a:bodyPr wrap="none">
            <a:spAutoFit/>
          </a:bodyPr>
          <a:lstStyle/>
          <a:p>
            <a:r>
              <a:rPr lang="en-US" dirty="0" smtClean="0"/>
              <a:t>. 10/8/18</a:t>
            </a:r>
            <a:endParaRPr lang="en-US" dirty="0"/>
          </a:p>
        </p:txBody>
      </p:sp>
      <p:pic>
        <p:nvPicPr>
          <p:cNvPr id="4" name="Picture 3" descr="Screen Shot 2019-03-11 at 10.00.5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7600" y="1651000"/>
            <a:ext cx="4356100" cy="3683000"/>
          </a:xfrm>
          <a:prstGeom prst="rect">
            <a:avLst/>
          </a:prstGeom>
        </p:spPr>
      </p:pic>
      <p:sp>
        <p:nvSpPr>
          <p:cNvPr id="13" name="Rectangle 12">
            <a:hlinkClick r:id="rId3"/>
          </p:cNvPr>
          <p:cNvSpPr/>
          <p:nvPr/>
        </p:nvSpPr>
        <p:spPr>
          <a:xfrm>
            <a:off x="304800" y="5678269"/>
            <a:ext cx="8382000" cy="646331"/>
          </a:xfrm>
          <a:prstGeom prst="rect">
            <a:avLst/>
          </a:prstGeom>
        </p:spPr>
        <p:txBody>
          <a:bodyPr wrap="square">
            <a:spAutoFit/>
          </a:bodyPr>
          <a:lstStyle/>
          <a:p>
            <a:pPr algn="ctr"/>
            <a:r>
              <a:rPr lang="pl-PL" sz="1800" dirty="0" err="1"/>
              <a:t>https</a:t>
            </a:r>
            <a:r>
              <a:rPr lang="pl-PL" sz="1800" dirty="0"/>
              <a:t>://</a:t>
            </a:r>
            <a:r>
              <a:rPr lang="pl-PL" sz="1800" dirty="0" err="1"/>
              <a:t>www.youtube.com</a:t>
            </a:r>
            <a:r>
              <a:rPr lang="pl-PL" sz="1800" dirty="0"/>
              <a:t>/</a:t>
            </a:r>
            <a:r>
              <a:rPr lang="pl-PL" sz="1800" dirty="0" err="1"/>
              <a:t>watch?v</a:t>
            </a:r>
            <a:r>
              <a:rPr lang="pl-PL" sz="1800" dirty="0"/>
              <a:t>=Q9u8vM8YjeU&amp;index=3&amp;list=PLE7B4FAD08F1EBCE2</a:t>
            </a:r>
            <a:endParaRPr lang="en-US" sz="1800" dirty="0"/>
          </a:p>
        </p:txBody>
      </p:sp>
      <p:sp>
        <p:nvSpPr>
          <p:cNvPr id="6" name="Rectangle 2"/>
          <p:cNvSpPr>
            <a:spLocks noGrp="1" noChangeArrowheads="1"/>
          </p:cNvSpPr>
          <p:nvPr>
            <p:ph type="title"/>
          </p:nvPr>
        </p:nvSpPr>
        <p:spPr>
          <a:xfrm>
            <a:off x="762000" y="228600"/>
            <a:ext cx="7772400" cy="1162050"/>
          </a:xfrm>
        </p:spPr>
        <p:txBody>
          <a:bodyPr/>
          <a:lstStyle/>
          <a:p>
            <a:r>
              <a:rPr lang="en-US" dirty="0" smtClean="0">
                <a:latin typeface="Arial"/>
                <a:ea typeface="ＭＳ Ｐゴシック" charset="0"/>
                <a:cs typeface="Arial"/>
              </a:rPr>
              <a:t>Combustion Products</a:t>
            </a:r>
            <a:r>
              <a:rPr lang="en-US" dirty="0">
                <a:latin typeface="Arial"/>
                <a:ea typeface="ＭＳ Ｐゴシック" charset="0"/>
                <a:cs typeface="Arial"/>
              </a:rPr>
              <a:t/>
            </a:r>
            <a:br>
              <a:rPr lang="en-US" dirty="0">
                <a:latin typeface="Arial"/>
                <a:ea typeface="ＭＳ Ｐゴシック" charset="0"/>
                <a:cs typeface="Arial"/>
              </a:rPr>
            </a:br>
            <a:r>
              <a:rPr lang="en-US" sz="3600" b="1" dirty="0" smtClean="0">
                <a:solidFill>
                  <a:srgbClr val="FF0000"/>
                </a:solidFill>
                <a:latin typeface="Arial"/>
                <a:ea typeface="ＭＳ Ｐゴシック" charset="0"/>
                <a:cs typeface="Arial"/>
              </a:rPr>
              <a:t>Energy &amp; CO</a:t>
            </a:r>
            <a:r>
              <a:rPr lang="en-US" sz="3600" b="1" baseline="-25000" dirty="0" smtClean="0">
                <a:solidFill>
                  <a:srgbClr val="FF0000"/>
                </a:solidFill>
                <a:latin typeface="Arial"/>
                <a:ea typeface="ＭＳ Ｐゴシック" charset="0"/>
                <a:cs typeface="Arial"/>
              </a:rPr>
              <a:t>2</a:t>
            </a:r>
            <a:endParaRPr lang="en-US" sz="3600" b="1" baseline="-25000" dirty="0">
              <a:solidFill>
                <a:srgbClr val="FF0000"/>
              </a:solidFill>
              <a:latin typeface="Arial"/>
              <a:ea typeface="ＭＳ Ｐゴシック" charset="0"/>
              <a:cs typeface="Arial"/>
            </a:endParaRPr>
          </a:p>
        </p:txBody>
      </p:sp>
    </p:spTree>
    <p:extLst>
      <p:ext uri="{BB962C8B-B14F-4D97-AF65-F5344CB8AC3E}">
        <p14:creationId xmlns:p14="http://schemas.microsoft.com/office/powerpoint/2010/main" val="74311599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FG12_14-04UN.JPG                                               000325CA WORKAS101                      B90835D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1003300"/>
            <a:ext cx="9139237" cy="484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3" name="Rectangle 3"/>
          <p:cNvSpPr>
            <a:spLocks noChangeArrowheads="1"/>
          </p:cNvSpPr>
          <p:nvPr/>
        </p:nvSpPr>
        <p:spPr bwMode="auto">
          <a:xfrm>
            <a:off x="1600200" y="228600"/>
            <a:ext cx="6577013" cy="769938"/>
          </a:xfrm>
          <a:prstGeom prst="rect">
            <a:avLst/>
          </a:prstGeom>
          <a:noFill/>
          <a:ln w="12700">
            <a:noFill/>
            <a:miter lim="800000"/>
            <a:headEnd/>
            <a:tailEnd/>
          </a:ln>
          <a:effectLst/>
        </p:spPr>
        <p:txBody>
          <a:bodyPr wrap="none">
            <a:spAutoFit/>
          </a:bodyPr>
          <a:lstStyle/>
          <a:p>
            <a:pPr algn="ctr" eaLnBrk="0" hangingPunct="0"/>
            <a:r>
              <a:rPr lang="en-US" sz="4400">
                <a:effectLst>
                  <a:outerShdw blurRad="38100" dist="38100" dir="2700000" algn="tl">
                    <a:srgbClr val="DDDDDD"/>
                  </a:outerShdw>
                </a:effectLst>
                <a:latin typeface="Calibri" charset="0"/>
              </a:rPr>
              <a:t>Infrared- Bond Absorbances</a:t>
            </a:r>
          </a:p>
        </p:txBody>
      </p:sp>
      <p:sp>
        <p:nvSpPr>
          <p:cNvPr id="2" name="Rectangle 1"/>
          <p:cNvSpPr/>
          <p:nvPr/>
        </p:nvSpPr>
        <p:spPr>
          <a:xfrm>
            <a:off x="2286000" y="5638800"/>
            <a:ext cx="5461612" cy="1077218"/>
          </a:xfrm>
          <a:prstGeom prst="rect">
            <a:avLst/>
          </a:prstGeom>
        </p:spPr>
        <p:txBody>
          <a:bodyPr wrap="none">
            <a:spAutoFit/>
          </a:bodyPr>
          <a:lstStyle/>
          <a:p>
            <a:pPr algn="ctr"/>
            <a:r>
              <a:rPr lang="en-US" sz="3200" b="1" dirty="0" smtClean="0">
                <a:solidFill>
                  <a:srgbClr val="FF0000"/>
                </a:solidFill>
                <a:latin typeface="Arial"/>
                <a:cs typeface="Arial"/>
              </a:rPr>
              <a:t>Infrared Energy</a:t>
            </a:r>
          </a:p>
          <a:p>
            <a:pPr algn="ctr"/>
            <a:r>
              <a:rPr lang="en-US" sz="3200" b="1" i="1" dirty="0" smtClean="0">
                <a:solidFill>
                  <a:srgbClr val="FF0000"/>
                </a:solidFill>
                <a:latin typeface="Arial"/>
                <a:cs typeface="Arial"/>
              </a:rPr>
              <a:t>Electromagnetic Radiation </a:t>
            </a:r>
            <a:endParaRPr lang="en-US" sz="3200" i="1" dirty="0">
              <a:latin typeface="Arial"/>
              <a:cs typeface="Arial"/>
            </a:endParaRPr>
          </a:p>
        </p:txBody>
      </p:sp>
    </p:spTree>
    <p:extLst>
      <p:ext uri="{BB962C8B-B14F-4D97-AF65-F5344CB8AC3E}">
        <p14:creationId xmlns:p14="http://schemas.microsoft.com/office/powerpoint/2010/main" val="260132224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ChangeArrowheads="1"/>
          </p:cNvSpPr>
          <p:nvPr/>
        </p:nvSpPr>
        <p:spPr bwMode="auto">
          <a:xfrm>
            <a:off x="1600200" y="228600"/>
            <a:ext cx="6705600" cy="769938"/>
          </a:xfrm>
          <a:prstGeom prst="rect">
            <a:avLst/>
          </a:prstGeom>
          <a:noFill/>
          <a:ln w="12700">
            <a:noFill/>
            <a:miter lim="800000"/>
            <a:headEnd/>
            <a:tailEnd/>
          </a:ln>
          <a:effectLst/>
        </p:spPr>
        <p:txBody>
          <a:bodyPr wrap="none">
            <a:spAutoFit/>
          </a:bodyPr>
          <a:lstStyle/>
          <a:p>
            <a:pPr algn="ctr" eaLnBrk="0" hangingPunct="0"/>
            <a:r>
              <a:rPr lang="en-US" sz="4400">
                <a:effectLst>
                  <a:outerShdw blurRad="38100" dist="38100" dir="2700000" algn="tl">
                    <a:srgbClr val="DDDDDD"/>
                  </a:outerShdw>
                </a:effectLst>
                <a:latin typeface="Calibri" charset="0"/>
              </a:rPr>
              <a:t>Infrared - Bond Absorbances</a:t>
            </a:r>
          </a:p>
        </p:txBody>
      </p:sp>
      <p:pic>
        <p:nvPicPr>
          <p:cNvPr id="26627" name="Picture 3" descr="Screen Shot 2017-09-23 at 9.49.4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9088" y="1350963"/>
            <a:ext cx="8596312" cy="39068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628" name="Rectangle 5">
            <a:hlinkClick r:id="rId4"/>
          </p:cNvPr>
          <p:cNvSpPr>
            <a:spLocks noChangeArrowheads="1"/>
          </p:cNvSpPr>
          <p:nvPr/>
        </p:nvSpPr>
        <p:spPr bwMode="auto">
          <a:xfrm>
            <a:off x="3657600" y="889000"/>
            <a:ext cx="1981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800">
                <a:hlinkClick r:id="rId4"/>
              </a:rPr>
              <a:t>http://molview.org</a:t>
            </a:r>
            <a:endParaRPr lang="en-US" sz="1800"/>
          </a:p>
        </p:txBody>
      </p:sp>
      <p:pic>
        <p:nvPicPr>
          <p:cNvPr id="26629" name="Picture 4" descr="Screen Shot 2018-03-15 at 4.55.59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33900" y="3048000"/>
            <a:ext cx="30861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2743200" y="5562600"/>
            <a:ext cx="4452938" cy="461963"/>
          </a:xfrm>
          <a:prstGeom prst="rect">
            <a:avLst/>
          </a:prstGeom>
        </p:spPr>
        <p:txBody>
          <a:bodyPr wrap="none">
            <a:spAutoFit/>
          </a:bodyPr>
          <a:lstStyle/>
          <a:p>
            <a:r>
              <a:rPr lang="en-US" dirty="0">
                <a:effectLst>
                  <a:outerShdw blurRad="38100" dist="38100" dir="2700000" algn="tl">
                    <a:srgbClr val="DDDDDD"/>
                  </a:outerShdw>
                </a:effectLst>
              </a:rPr>
              <a:t> </a:t>
            </a:r>
            <a:r>
              <a:rPr lang="en-US" dirty="0">
                <a:solidFill>
                  <a:srgbClr val="FF6600"/>
                </a:solidFill>
                <a:effectLst>
                  <a:outerShdw blurRad="38100" dist="38100" dir="2700000" algn="tl">
                    <a:srgbClr val="DDDDDD"/>
                  </a:outerShdw>
                </a:effectLst>
              </a:rPr>
              <a:t>Sun lamps  =   Infrared Energy</a:t>
            </a:r>
            <a:endParaRPr lang="en-US" dirty="0">
              <a:solidFill>
                <a:srgbClr val="FF6600"/>
              </a:solidFill>
            </a:endParaRPr>
          </a:p>
        </p:txBody>
      </p:sp>
    </p:spTree>
    <p:extLst>
      <p:ext uri="{BB962C8B-B14F-4D97-AF65-F5344CB8AC3E}">
        <p14:creationId xmlns:p14="http://schemas.microsoft.com/office/powerpoint/2010/main" val="355750279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ChangeArrowheads="1"/>
          </p:cNvSpPr>
          <p:nvPr/>
        </p:nvSpPr>
        <p:spPr bwMode="auto">
          <a:xfrm>
            <a:off x="457200" y="228600"/>
            <a:ext cx="8289925" cy="769938"/>
          </a:xfrm>
          <a:prstGeom prst="rect">
            <a:avLst/>
          </a:prstGeom>
          <a:noFill/>
          <a:ln w="12700">
            <a:noFill/>
            <a:miter lim="800000"/>
            <a:headEnd/>
            <a:tailEnd/>
          </a:ln>
          <a:effectLst/>
        </p:spPr>
        <p:txBody>
          <a:bodyPr wrap="none">
            <a:spAutoFit/>
          </a:bodyPr>
          <a:lstStyle/>
          <a:p>
            <a:pPr algn="ctr" eaLnBrk="0" hangingPunct="0"/>
            <a:r>
              <a:rPr lang="en-US" sz="4400">
                <a:effectLst>
                  <a:outerShdw blurRad="38100" dist="38100" dir="2700000" algn="tl">
                    <a:srgbClr val="DDDDDD"/>
                  </a:outerShdw>
                </a:effectLst>
                <a:latin typeface="Calibri" charset="0"/>
              </a:rPr>
              <a:t>CO</a:t>
            </a:r>
            <a:r>
              <a:rPr lang="en-US" sz="4400" baseline="-25000">
                <a:effectLst>
                  <a:outerShdw blurRad="38100" dist="38100" dir="2700000" algn="tl">
                    <a:srgbClr val="DDDDDD"/>
                  </a:outerShdw>
                </a:effectLst>
                <a:latin typeface="Calibri" charset="0"/>
              </a:rPr>
              <a:t>2</a:t>
            </a:r>
            <a:r>
              <a:rPr lang="en-US" sz="4400">
                <a:effectLst>
                  <a:outerShdw blurRad="38100" dist="38100" dir="2700000" algn="tl">
                    <a:srgbClr val="DDDDDD"/>
                  </a:outerShdw>
                </a:effectLst>
                <a:latin typeface="Calibri" charset="0"/>
              </a:rPr>
              <a:t> Bond Vibrations - Absorbances</a:t>
            </a:r>
          </a:p>
        </p:txBody>
      </p:sp>
      <p:pic>
        <p:nvPicPr>
          <p:cNvPr id="28675" name="Picture 7" descr="Screen Shot 2018-03-20 at 8.56.04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416050"/>
            <a:ext cx="4037013" cy="2470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676" name="Picture 8" descr="Screen Shot 2018-03-20 at 8.56.37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36800" y="4198938"/>
            <a:ext cx="4749800" cy="22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Rectangle 10">
            <a:hlinkClick r:id="rId5"/>
          </p:cNvPr>
          <p:cNvSpPr>
            <a:spLocks noChangeArrowheads="1"/>
          </p:cNvSpPr>
          <p:nvPr/>
        </p:nvSpPr>
        <p:spPr bwMode="auto">
          <a:xfrm>
            <a:off x="990600" y="914400"/>
            <a:ext cx="7467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dirty="0"/>
              <a:t>https://</a:t>
            </a:r>
            <a:r>
              <a:rPr lang="en-US" sz="2000" dirty="0" err="1"/>
              <a:t>www.youtube.com</a:t>
            </a:r>
            <a:r>
              <a:rPr lang="en-US" sz="2000" dirty="0"/>
              <a:t>/</a:t>
            </a:r>
            <a:r>
              <a:rPr lang="en-US" sz="2000" dirty="0" err="1"/>
              <a:t>watch?v</a:t>
            </a:r>
            <a:r>
              <a:rPr lang="en-US" sz="2000" dirty="0"/>
              <a:t>=W5gimZlFY6I</a:t>
            </a:r>
          </a:p>
        </p:txBody>
      </p:sp>
      <p:pic>
        <p:nvPicPr>
          <p:cNvPr id="28678" name="Picture 11" descr="Screen Shot 2018-03-20 at 9.07.59 AM.png"/>
          <p:cNvPicPr>
            <a:picLocks noChangeAspect="1"/>
          </p:cNvPicPr>
          <p:nvPr/>
        </p:nvPicPr>
        <p:blipFill>
          <a:blip r:embed="rId6">
            <a:alphaModFix amt="24000"/>
            <a:extLst>
              <a:ext uri="{28A0092B-C50C-407E-A947-70E740481C1C}">
                <a14:useLocalDpi xmlns:a14="http://schemas.microsoft.com/office/drawing/2010/main" val="0"/>
              </a:ext>
            </a:extLst>
          </a:blip>
          <a:srcRect/>
          <a:stretch>
            <a:fillRect/>
          </a:stretch>
        </p:blipFill>
        <p:spPr bwMode="auto">
          <a:xfrm>
            <a:off x="685800" y="1447800"/>
            <a:ext cx="7988300" cy="4826000"/>
          </a:xfrm>
          <a:prstGeom prst="rect">
            <a:avLst/>
          </a:prstGeom>
          <a:noFill/>
          <a:ln>
            <a:noFill/>
          </a:ln>
          <a:extLst>
            <a:ext uri="{909E8E84-426E-40dd-AFC4-6F175D3DCCD1}">
              <a14:hiddenFill xmlns:a14="http://schemas.microsoft.com/office/drawing/2010/main">
                <a:solidFill>
                  <a:srgbClr val="FFFFFF">
                    <a:alpha val="24001"/>
                  </a:srgbClr>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376098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ChangeArrowheads="1"/>
          </p:cNvSpPr>
          <p:nvPr/>
        </p:nvSpPr>
        <p:spPr bwMode="auto">
          <a:xfrm>
            <a:off x="1600200" y="228600"/>
            <a:ext cx="6577013" cy="769938"/>
          </a:xfrm>
          <a:prstGeom prst="rect">
            <a:avLst/>
          </a:prstGeom>
          <a:noFill/>
          <a:ln w="12700">
            <a:noFill/>
            <a:miter lim="800000"/>
            <a:headEnd/>
            <a:tailEnd/>
          </a:ln>
          <a:effectLst/>
        </p:spPr>
        <p:txBody>
          <a:bodyPr wrap="none">
            <a:spAutoFit/>
          </a:bodyPr>
          <a:lstStyle/>
          <a:p>
            <a:pPr algn="ctr" eaLnBrk="0" hangingPunct="0"/>
            <a:r>
              <a:rPr lang="en-US" sz="4400">
                <a:effectLst>
                  <a:outerShdw blurRad="38100" dist="38100" dir="2700000" algn="tl">
                    <a:srgbClr val="DDDDDD"/>
                  </a:outerShdw>
                </a:effectLst>
                <a:latin typeface="Calibri" charset="0"/>
              </a:rPr>
              <a:t>Infrared- Bond Absorbances</a:t>
            </a:r>
          </a:p>
        </p:txBody>
      </p:sp>
      <p:sp>
        <p:nvSpPr>
          <p:cNvPr id="114692" name="Rectangle 5">
            <a:hlinkClick r:id="rId3"/>
          </p:cNvPr>
          <p:cNvSpPr>
            <a:spLocks noChangeArrowheads="1"/>
          </p:cNvSpPr>
          <p:nvPr/>
        </p:nvSpPr>
        <p:spPr bwMode="auto">
          <a:xfrm>
            <a:off x="2965450" y="5791200"/>
            <a:ext cx="3213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t>https://www.co2.earth/</a:t>
            </a:r>
          </a:p>
        </p:txBody>
      </p:sp>
      <p:pic>
        <p:nvPicPr>
          <p:cNvPr id="2" name="Picture 1" descr="Screen Shot 2018-10-11 at 3.22.04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7800" y="1371600"/>
            <a:ext cx="6178550" cy="3916202"/>
          </a:xfrm>
          <a:prstGeom prst="rect">
            <a:avLst/>
          </a:prstGeom>
        </p:spPr>
      </p:pic>
      <p:pic>
        <p:nvPicPr>
          <p:cNvPr id="3" name="Picture 2" descr="Screen Shot 2019-03-08 at 8.30.03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1302" y="304800"/>
            <a:ext cx="7995498" cy="5486400"/>
          </a:xfrm>
          <a:prstGeom prst="rect">
            <a:avLst/>
          </a:prstGeom>
        </p:spPr>
      </p:pic>
    </p:spTree>
    <p:extLst>
      <p:ext uri="{BB962C8B-B14F-4D97-AF65-F5344CB8AC3E}">
        <p14:creationId xmlns:p14="http://schemas.microsoft.com/office/powerpoint/2010/main" val="27059137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457200" y="469900"/>
            <a:ext cx="8496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600" b="1" i="1">
                <a:latin typeface="Calibri" charset="0"/>
              </a:rPr>
              <a:t>Infrared Spectra: CO</a:t>
            </a:r>
            <a:r>
              <a:rPr lang="en-US" sz="3600" b="1" i="1" baseline="-25000">
                <a:latin typeface="Calibri" charset="0"/>
              </a:rPr>
              <a:t>2</a:t>
            </a:r>
            <a:r>
              <a:rPr lang="en-US" sz="3600" b="1" i="1">
                <a:latin typeface="Calibri" charset="0"/>
              </a:rPr>
              <a:t> Concentration Effects</a:t>
            </a:r>
          </a:p>
        </p:txBody>
      </p:sp>
      <p:sp>
        <p:nvSpPr>
          <p:cNvPr id="32771" name="Text Box 3"/>
          <p:cNvSpPr txBox="1">
            <a:spLocks noChangeArrowheads="1"/>
          </p:cNvSpPr>
          <p:nvPr/>
        </p:nvSpPr>
        <p:spPr bwMode="auto">
          <a:xfrm>
            <a:off x="1358900" y="1116013"/>
            <a:ext cx="72437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b="1" i="1">
                <a:latin typeface="Calibri" charset="0"/>
              </a:rPr>
              <a:t>Nitrogen &amp; Oxygen produce flat lines: 100% Transmission, 0 Absorbance</a:t>
            </a:r>
          </a:p>
        </p:txBody>
      </p:sp>
      <p:pic>
        <p:nvPicPr>
          <p:cNvPr id="32772" name="IRconc.mov" descr="/Users/ronrusay/Desktop/Powerpoint &amp; Movies/Movies/IRconc.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1219200" y="1752600"/>
            <a:ext cx="6324600" cy="416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066799" y="6172200"/>
            <a:ext cx="7535863" cy="461665"/>
          </a:xfrm>
          <a:prstGeom prst="rect">
            <a:avLst/>
          </a:prstGeom>
          <a:noFill/>
        </p:spPr>
        <p:txBody>
          <a:bodyPr wrap="square" rtlCol="0">
            <a:spAutoFit/>
          </a:bodyPr>
          <a:lstStyle/>
          <a:p>
            <a:pPr algn="ctr"/>
            <a:r>
              <a:rPr lang="en-US" dirty="0" smtClean="0">
                <a:solidFill>
                  <a:srgbClr val="FF0000"/>
                </a:solidFill>
              </a:rPr>
              <a:t>Turn in Global Warming </a:t>
            </a:r>
            <a:r>
              <a:rPr lang="en-US" dirty="0" err="1" smtClean="0">
                <a:solidFill>
                  <a:srgbClr val="FF0000"/>
                </a:solidFill>
              </a:rPr>
              <a:t>scantron</a:t>
            </a:r>
            <a:r>
              <a:rPr lang="en-US" dirty="0" smtClean="0">
                <a:solidFill>
                  <a:srgbClr val="FF0000"/>
                </a:solidFill>
              </a:rPr>
              <a:t> for quiz credit</a:t>
            </a:r>
            <a:endParaRPr lang="en-US" dirty="0">
              <a:solidFill>
                <a:srgbClr val="FF0000"/>
              </a:solidFill>
            </a:endParaRPr>
          </a:p>
        </p:txBody>
      </p:sp>
    </p:spTree>
    <p:extLst>
      <p:ext uri="{BB962C8B-B14F-4D97-AF65-F5344CB8AC3E}">
        <p14:creationId xmlns:p14="http://schemas.microsoft.com/office/powerpoint/2010/main" val="36906301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00" fill="hold"/>
                                        <p:tgtEl>
                                          <p:spTgt spid="3277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32772"/>
                </p:tgtEl>
              </p:cMediaNode>
            </p:video>
            <p:seq concurrent="1" nextAc="seek">
              <p:cTn id="8" restart="whenNotActive" fill="hold" evtFilter="cancelBubble" nodeType="interactiveSeq">
                <p:stCondLst>
                  <p:cond evt="onClick" delay="0">
                    <p:tgtEl>
                      <p:spTgt spid="3277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2772"/>
                                        </p:tgtEl>
                                      </p:cBhvr>
                                    </p:cmd>
                                  </p:childTnLst>
                                </p:cTn>
                              </p:par>
                            </p:childTnLst>
                          </p:cTn>
                        </p:par>
                      </p:childTnLst>
                    </p:cTn>
                  </p:par>
                </p:childTnLst>
              </p:cTn>
              <p:nextCondLst>
                <p:cond evt="onClick" delay="0">
                  <p:tgtEl>
                    <p:spTgt spid="3277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495800" y="2052935"/>
            <a:ext cx="1382560" cy="461665"/>
          </a:xfrm>
          <a:prstGeom prst="rect">
            <a:avLst/>
          </a:prstGeom>
        </p:spPr>
        <p:txBody>
          <a:bodyPr wrap="none">
            <a:spAutoFit/>
          </a:bodyPr>
          <a:lstStyle/>
          <a:p>
            <a:r>
              <a:rPr lang="en-US" dirty="0" smtClean="0"/>
              <a:t>. 10/8/18</a:t>
            </a:r>
            <a:endParaRPr lang="en-US" dirty="0"/>
          </a:p>
        </p:txBody>
      </p:sp>
      <p:pic>
        <p:nvPicPr>
          <p:cNvPr id="4" name="Picture 3" descr="Screen Shot 2019-03-11 at 10.00.5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7600" y="1651000"/>
            <a:ext cx="4356100" cy="3683000"/>
          </a:xfrm>
          <a:prstGeom prst="rect">
            <a:avLst/>
          </a:prstGeom>
        </p:spPr>
      </p:pic>
      <p:sp>
        <p:nvSpPr>
          <p:cNvPr id="13" name="Rectangle 12"/>
          <p:cNvSpPr/>
          <p:nvPr/>
        </p:nvSpPr>
        <p:spPr>
          <a:xfrm>
            <a:off x="304800" y="5678269"/>
            <a:ext cx="8382000" cy="646331"/>
          </a:xfrm>
          <a:prstGeom prst="rect">
            <a:avLst/>
          </a:prstGeom>
        </p:spPr>
        <p:txBody>
          <a:bodyPr wrap="square">
            <a:spAutoFit/>
          </a:bodyPr>
          <a:lstStyle/>
          <a:p>
            <a:pPr algn="ctr"/>
            <a:r>
              <a:rPr lang="pl-PL" sz="1800" dirty="0" err="1"/>
              <a:t>https</a:t>
            </a:r>
            <a:r>
              <a:rPr lang="pl-PL" sz="1800" dirty="0"/>
              <a:t>://</a:t>
            </a:r>
            <a:r>
              <a:rPr lang="pl-PL" sz="1800" dirty="0" err="1"/>
              <a:t>www.youtube.com</a:t>
            </a:r>
            <a:r>
              <a:rPr lang="pl-PL" sz="1800" dirty="0"/>
              <a:t>/</a:t>
            </a:r>
            <a:r>
              <a:rPr lang="pl-PL" sz="1800" dirty="0" err="1"/>
              <a:t>watch?v</a:t>
            </a:r>
            <a:r>
              <a:rPr lang="pl-PL" sz="1800" dirty="0"/>
              <a:t>=EvphJO8VKlc&amp;index=4&amp;list=PLE7B4FAD08F1EBCE2</a:t>
            </a:r>
            <a:endParaRPr lang="en-US" sz="1800" dirty="0"/>
          </a:p>
        </p:txBody>
      </p:sp>
      <p:sp>
        <p:nvSpPr>
          <p:cNvPr id="6" name="Rectangle 2"/>
          <p:cNvSpPr>
            <a:spLocks noGrp="1" noChangeArrowheads="1"/>
          </p:cNvSpPr>
          <p:nvPr>
            <p:ph type="title"/>
          </p:nvPr>
        </p:nvSpPr>
        <p:spPr>
          <a:xfrm>
            <a:off x="762000" y="228600"/>
            <a:ext cx="7772400" cy="1162050"/>
          </a:xfrm>
        </p:spPr>
        <p:txBody>
          <a:bodyPr/>
          <a:lstStyle/>
          <a:p>
            <a:r>
              <a:rPr lang="en-US" b="1" i="1" dirty="0">
                <a:solidFill>
                  <a:srgbClr val="FF0000"/>
                </a:solidFill>
                <a:latin typeface="Calibri" charset="0"/>
              </a:rPr>
              <a:t>CO</a:t>
            </a:r>
            <a:r>
              <a:rPr lang="en-US" b="1" i="1" baseline="-25000" dirty="0">
                <a:solidFill>
                  <a:srgbClr val="FF0000"/>
                </a:solidFill>
                <a:latin typeface="Calibri" charset="0"/>
              </a:rPr>
              <a:t>2</a:t>
            </a:r>
            <a:r>
              <a:rPr lang="en-US" b="1" i="1" dirty="0">
                <a:solidFill>
                  <a:srgbClr val="FF0000"/>
                </a:solidFill>
                <a:latin typeface="Calibri" charset="0"/>
              </a:rPr>
              <a:t> Concentration Effects</a:t>
            </a:r>
            <a:br>
              <a:rPr lang="en-US" b="1" i="1" dirty="0">
                <a:solidFill>
                  <a:srgbClr val="FF0000"/>
                </a:solidFill>
                <a:latin typeface="Calibri" charset="0"/>
              </a:rPr>
            </a:br>
            <a:endParaRPr lang="en-US" sz="3600" b="1" baseline="-25000" dirty="0">
              <a:solidFill>
                <a:srgbClr val="FF0000"/>
              </a:solidFill>
              <a:latin typeface="Times" charset="0"/>
              <a:ea typeface="ＭＳ Ｐゴシック" charset="0"/>
              <a:cs typeface="ＭＳ Ｐゴシック" charset="0"/>
            </a:endParaRPr>
          </a:p>
        </p:txBody>
      </p:sp>
    </p:spTree>
    <p:extLst>
      <p:ext uri="{BB962C8B-B14F-4D97-AF65-F5344CB8AC3E}">
        <p14:creationId xmlns:p14="http://schemas.microsoft.com/office/powerpoint/2010/main" val="65123781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2121981" y="469900"/>
            <a:ext cx="51667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600" b="1" i="1" dirty="0" smtClean="0">
                <a:latin typeface="Calibri" charset="0"/>
              </a:rPr>
              <a:t>CO</a:t>
            </a:r>
            <a:r>
              <a:rPr lang="en-US" sz="3600" b="1" i="1" baseline="-25000" dirty="0" smtClean="0">
                <a:latin typeface="Calibri" charset="0"/>
              </a:rPr>
              <a:t>2</a:t>
            </a:r>
            <a:r>
              <a:rPr lang="en-US" sz="3600" b="1" i="1" dirty="0" smtClean="0">
                <a:latin typeface="Calibri" charset="0"/>
              </a:rPr>
              <a:t> </a:t>
            </a:r>
            <a:r>
              <a:rPr lang="en-US" sz="3600" b="1" i="1" dirty="0">
                <a:latin typeface="Calibri" charset="0"/>
              </a:rPr>
              <a:t>Concentration Effects</a:t>
            </a:r>
          </a:p>
        </p:txBody>
      </p:sp>
      <p:sp>
        <p:nvSpPr>
          <p:cNvPr id="32771" name="Text Box 3"/>
          <p:cNvSpPr txBox="1">
            <a:spLocks noChangeArrowheads="1"/>
          </p:cNvSpPr>
          <p:nvPr/>
        </p:nvSpPr>
        <p:spPr bwMode="auto">
          <a:xfrm>
            <a:off x="1358900" y="1116013"/>
            <a:ext cx="72437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b="1" i="1">
                <a:latin typeface="Calibri" charset="0"/>
              </a:rPr>
              <a:t>Nitrogen &amp; Oxygen produce flat lines: 100% Transmission, 0 Absorbance</a:t>
            </a:r>
          </a:p>
        </p:txBody>
      </p:sp>
      <p:sp>
        <p:nvSpPr>
          <p:cNvPr id="3" name="Rectangle 2"/>
          <p:cNvSpPr/>
          <p:nvPr/>
        </p:nvSpPr>
        <p:spPr>
          <a:xfrm>
            <a:off x="990599" y="5646003"/>
            <a:ext cx="7612063" cy="830997"/>
          </a:xfrm>
          <a:prstGeom prst="rect">
            <a:avLst/>
          </a:prstGeom>
        </p:spPr>
        <p:txBody>
          <a:bodyPr wrap="square">
            <a:spAutoFit/>
          </a:bodyPr>
          <a:lstStyle/>
          <a:p>
            <a:r>
              <a:rPr lang="en-US" dirty="0"/>
              <a:t>https://</a:t>
            </a:r>
            <a:r>
              <a:rPr lang="en-US" dirty="0" err="1"/>
              <a:t>twitter.com</a:t>
            </a:r>
            <a:r>
              <a:rPr lang="en-US" dirty="0"/>
              <a:t>/</a:t>
            </a:r>
            <a:r>
              <a:rPr lang="en-US" dirty="0" err="1"/>
              <a:t>i</a:t>
            </a:r>
            <a:r>
              <a:rPr lang="en-US" dirty="0"/>
              <a:t>/events/1106352501077364736?cn=ZmxleGlibGVfcmVjcw%3D%3D&amp;refsrc=email</a:t>
            </a:r>
          </a:p>
        </p:txBody>
      </p:sp>
      <p:pic>
        <p:nvPicPr>
          <p:cNvPr id="4" name="Picture 3" descr="Screen Shot 2019-03-15 at 9.36.2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93800"/>
            <a:ext cx="9144000" cy="4455339"/>
          </a:xfrm>
          <a:prstGeom prst="rect">
            <a:avLst/>
          </a:prstGeom>
        </p:spPr>
      </p:pic>
      <p:sp>
        <p:nvSpPr>
          <p:cNvPr id="5" name="TextBox 4"/>
          <p:cNvSpPr txBox="1"/>
          <p:nvPr/>
        </p:nvSpPr>
        <p:spPr>
          <a:xfrm>
            <a:off x="2819400" y="4724400"/>
            <a:ext cx="3581400" cy="461665"/>
          </a:xfrm>
          <a:prstGeom prst="rect">
            <a:avLst/>
          </a:prstGeom>
          <a:noFill/>
        </p:spPr>
        <p:txBody>
          <a:bodyPr wrap="square" rtlCol="0">
            <a:spAutoFit/>
          </a:bodyPr>
          <a:lstStyle/>
          <a:p>
            <a:r>
              <a:rPr lang="en-US" dirty="0" smtClean="0"/>
              <a:t>March 15, 2019</a:t>
            </a:r>
            <a:endParaRPr lang="en-US" dirty="0"/>
          </a:p>
        </p:txBody>
      </p:sp>
    </p:spTree>
    <p:extLst>
      <p:ext uri="{BB962C8B-B14F-4D97-AF65-F5344CB8AC3E}">
        <p14:creationId xmlns:p14="http://schemas.microsoft.com/office/powerpoint/2010/main" val="43384210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2979476" y="146734"/>
            <a:ext cx="34337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600" b="1" i="1" dirty="0" smtClean="0">
                <a:latin typeface="Calibri" charset="0"/>
              </a:rPr>
              <a:t>Global Warming</a:t>
            </a:r>
            <a:endParaRPr lang="en-US" sz="3600" b="1" i="1" dirty="0">
              <a:latin typeface="Calibri" charset="0"/>
            </a:endParaRPr>
          </a:p>
        </p:txBody>
      </p:sp>
      <p:sp>
        <p:nvSpPr>
          <p:cNvPr id="32771" name="Text Box 3"/>
          <p:cNvSpPr txBox="1">
            <a:spLocks noChangeArrowheads="1"/>
          </p:cNvSpPr>
          <p:nvPr/>
        </p:nvSpPr>
        <p:spPr bwMode="auto">
          <a:xfrm>
            <a:off x="2895600" y="685800"/>
            <a:ext cx="34957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b="1" i="1" dirty="0" smtClean="0">
                <a:latin typeface="Calibri" charset="0"/>
              </a:rPr>
              <a:t>Survey Questions &amp; Bonus Assignment</a:t>
            </a:r>
            <a:endParaRPr lang="en-US" sz="1600" b="1" i="1" dirty="0">
              <a:latin typeface="Calibri" charset="0"/>
            </a:endParaRPr>
          </a:p>
        </p:txBody>
      </p:sp>
      <p:pic>
        <p:nvPicPr>
          <p:cNvPr id="2" name="Picture 1" descr="Screen Shot 2019-03-21 at 1.56.0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4293" y="1587500"/>
            <a:ext cx="4862307" cy="4203700"/>
          </a:xfrm>
          <a:prstGeom prst="rect">
            <a:avLst/>
          </a:prstGeom>
        </p:spPr>
      </p:pic>
      <p:sp>
        <p:nvSpPr>
          <p:cNvPr id="6" name="Rectangle 5">
            <a:hlinkClick r:id="rId3"/>
          </p:cNvPr>
          <p:cNvSpPr/>
          <p:nvPr/>
        </p:nvSpPr>
        <p:spPr>
          <a:xfrm>
            <a:off x="304800" y="1024354"/>
            <a:ext cx="8915400" cy="369332"/>
          </a:xfrm>
          <a:prstGeom prst="rect">
            <a:avLst/>
          </a:prstGeom>
        </p:spPr>
        <p:txBody>
          <a:bodyPr wrap="square">
            <a:spAutoFit/>
          </a:bodyPr>
          <a:lstStyle/>
          <a:p>
            <a:r>
              <a:rPr lang="fr-FR" sz="1800" dirty="0"/>
              <a:t>http://</a:t>
            </a:r>
            <a:r>
              <a:rPr lang="fr-FR" sz="1800" dirty="0" err="1"/>
              <a:t>chemconnections.org</a:t>
            </a:r>
            <a:r>
              <a:rPr lang="fr-FR" sz="1800" dirty="0"/>
              <a:t>/</a:t>
            </a:r>
            <a:r>
              <a:rPr lang="fr-FR" sz="1800" dirty="0" err="1"/>
              <a:t>general</a:t>
            </a:r>
            <a:r>
              <a:rPr lang="fr-FR" sz="1800" dirty="0"/>
              <a:t>/chem108/Global%20warming%20questions.pdf</a:t>
            </a:r>
            <a:endParaRPr lang="en-US" sz="1800" dirty="0"/>
          </a:p>
        </p:txBody>
      </p:sp>
      <p:sp>
        <p:nvSpPr>
          <p:cNvPr id="7" name="Rectangle 6">
            <a:hlinkClick r:id="rId4"/>
          </p:cNvPr>
          <p:cNvSpPr/>
          <p:nvPr/>
        </p:nvSpPr>
        <p:spPr>
          <a:xfrm>
            <a:off x="-76200" y="5906869"/>
            <a:ext cx="9144000" cy="646331"/>
          </a:xfrm>
          <a:prstGeom prst="rect">
            <a:avLst/>
          </a:prstGeom>
        </p:spPr>
        <p:txBody>
          <a:bodyPr wrap="square">
            <a:spAutoFit/>
          </a:bodyPr>
          <a:lstStyle/>
          <a:p>
            <a:pPr algn="ctr"/>
            <a:r>
              <a:rPr lang="hr-HR" sz="1800" dirty="0"/>
              <a:t>http://chemconnections.org/general/chem108/Global%20warming%20%26%20Carbon%20Footprint.2017.pdf</a:t>
            </a:r>
            <a:endParaRPr lang="en-US" sz="1800" dirty="0"/>
          </a:p>
        </p:txBody>
      </p:sp>
    </p:spTree>
    <p:extLst>
      <p:ext uri="{BB962C8B-B14F-4D97-AF65-F5344CB8AC3E}">
        <p14:creationId xmlns:p14="http://schemas.microsoft.com/office/powerpoint/2010/main" val="26302449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304800" y="-152400"/>
            <a:ext cx="8229600" cy="1143000"/>
          </a:xfrm>
        </p:spPr>
        <p:txBody>
          <a:bodyPr/>
          <a:lstStyle/>
          <a:p>
            <a:pPr eaLnBrk="1" hangingPunct="1"/>
            <a:r>
              <a:rPr lang="en-US" dirty="0">
                <a:latin typeface="Calibri" charset="0"/>
                <a:ea typeface="ＭＳ Ｐゴシック" charset="0"/>
                <a:cs typeface="ＭＳ Ｐゴシック" charset="0"/>
              </a:rPr>
              <a:t>Chemical </a:t>
            </a:r>
            <a:r>
              <a:rPr lang="en-US" dirty="0" smtClean="0">
                <a:latin typeface="Calibri" charset="0"/>
                <a:ea typeface="ＭＳ Ｐゴシック" charset="0"/>
                <a:cs typeface="ＭＳ Ｐゴシック" charset="0"/>
              </a:rPr>
              <a:t>Reactions II</a:t>
            </a:r>
            <a:endParaRPr lang="en-US" dirty="0">
              <a:latin typeface="Calibri" charset="0"/>
              <a:ea typeface="ＭＳ Ｐゴシック" charset="0"/>
              <a:cs typeface="ＭＳ Ｐゴシック" charset="0"/>
            </a:endParaRPr>
          </a:p>
        </p:txBody>
      </p:sp>
      <p:sp>
        <p:nvSpPr>
          <p:cNvPr id="33796" name="Rectangle 3"/>
          <p:cNvSpPr>
            <a:spLocks noGrp="1" noChangeArrowheads="1"/>
          </p:cNvSpPr>
          <p:nvPr>
            <p:ph idx="1"/>
          </p:nvPr>
        </p:nvSpPr>
        <p:spPr>
          <a:xfrm>
            <a:off x="1219200" y="1874837"/>
            <a:ext cx="8229600" cy="2925763"/>
          </a:xfrm>
        </p:spPr>
        <p:txBody>
          <a:bodyPr/>
          <a:lstStyle/>
          <a:p>
            <a:pPr eaLnBrk="1" hangingPunct="1">
              <a:buFont typeface="Monotype Sorts" charset="0"/>
              <a:buChar char=""/>
            </a:pPr>
            <a:r>
              <a:rPr lang="en-US" dirty="0">
                <a:latin typeface="Calibri" charset="0"/>
                <a:ea typeface="ＭＳ Ｐゴシック" charset="0"/>
                <a:cs typeface="ＭＳ Ｐゴシック" charset="0"/>
              </a:rPr>
              <a:t>Combination (Synthesis)</a:t>
            </a:r>
          </a:p>
          <a:p>
            <a:pPr eaLnBrk="1" hangingPunct="1">
              <a:buFont typeface="Monotype Sorts" charset="0"/>
              <a:buChar char=""/>
            </a:pPr>
            <a:r>
              <a:rPr lang="en-US" dirty="0">
                <a:latin typeface="Calibri" charset="0"/>
                <a:ea typeface="ＭＳ Ｐゴシック" charset="0"/>
                <a:cs typeface="ＭＳ Ｐゴシック" charset="0"/>
              </a:rPr>
              <a:t>Decomposition</a:t>
            </a:r>
          </a:p>
          <a:p>
            <a:pPr eaLnBrk="1" hangingPunct="1">
              <a:buFont typeface="Monotype Sorts" charset="0"/>
              <a:buChar char=""/>
            </a:pPr>
            <a:r>
              <a:rPr lang="en-US" dirty="0">
                <a:latin typeface="Calibri" charset="0"/>
                <a:ea typeface="ＭＳ Ｐゴシック" charset="0"/>
                <a:cs typeface="ＭＳ Ｐゴシック" charset="0"/>
              </a:rPr>
              <a:t>Single Displacement</a:t>
            </a:r>
          </a:p>
          <a:p>
            <a:pPr eaLnBrk="1" hangingPunct="1">
              <a:buFont typeface="Monotype Sorts" charset="0"/>
              <a:buChar char=""/>
            </a:pPr>
            <a:r>
              <a:rPr lang="en-US" dirty="0">
                <a:latin typeface="Calibri" charset="0"/>
                <a:ea typeface="ＭＳ Ｐゴシック" charset="0"/>
                <a:cs typeface="ＭＳ Ｐゴシック" charset="0"/>
              </a:rPr>
              <a:t>Double Displacement</a:t>
            </a:r>
          </a:p>
          <a:p>
            <a:pPr eaLnBrk="1" hangingPunct="1">
              <a:buFont typeface="Monotype Sorts" charset="0"/>
              <a:buChar char=""/>
            </a:pPr>
            <a:r>
              <a:rPr lang="en-US" dirty="0">
                <a:solidFill>
                  <a:schemeClr val="bg1">
                    <a:lumMod val="85000"/>
                  </a:schemeClr>
                </a:solidFill>
                <a:latin typeface="Calibri" charset="0"/>
                <a:ea typeface="ＭＳ Ｐゴシック" charset="0"/>
                <a:cs typeface="ＭＳ Ｐゴシック" charset="0"/>
              </a:rPr>
              <a:t>Combustion: Oxidation-Reduction</a:t>
            </a:r>
          </a:p>
          <a:p>
            <a:pPr eaLnBrk="1" hangingPunct="1">
              <a:buFont typeface="Monotype Sorts" charset="0"/>
              <a:buChar char=""/>
            </a:pPr>
            <a:r>
              <a:rPr lang="en-US" dirty="0">
                <a:latin typeface="Calibri" charset="0"/>
                <a:ea typeface="ＭＳ Ｐゴシック" charset="0"/>
                <a:cs typeface="ＭＳ Ｐゴシック" charset="0"/>
              </a:rPr>
              <a:t>Biological Reactions: Enzyme </a:t>
            </a:r>
            <a:r>
              <a:rPr lang="en-US" dirty="0" smtClean="0">
                <a:latin typeface="Calibri" charset="0"/>
                <a:ea typeface="ＭＳ Ｐゴシック" charset="0"/>
                <a:cs typeface="ＭＳ Ｐゴシック" charset="0"/>
              </a:rPr>
              <a:t>Catalysts</a:t>
            </a:r>
            <a:endParaRPr lang="en-US" dirty="0">
              <a:latin typeface="Calibri" charset="0"/>
              <a:ea typeface="ＭＳ Ｐゴシック" charset="0"/>
              <a:cs typeface="ＭＳ Ｐゴシック" charset="0"/>
            </a:endParaRPr>
          </a:p>
        </p:txBody>
      </p:sp>
      <p:graphicFrame>
        <p:nvGraphicFramePr>
          <p:cNvPr id="33794" name="Object 2"/>
          <p:cNvGraphicFramePr>
            <a:graphicFrameLocks/>
          </p:cNvGraphicFramePr>
          <p:nvPr/>
        </p:nvGraphicFramePr>
        <p:xfrm>
          <a:off x="8191500" y="6015038"/>
          <a:ext cx="698500" cy="681037"/>
        </p:xfrm>
        <a:graphic>
          <a:graphicData uri="http://schemas.openxmlformats.org/presentationml/2006/ole">
            <mc:AlternateContent xmlns:mc="http://schemas.openxmlformats.org/markup-compatibility/2006">
              <mc:Choice xmlns:v="urn:schemas-microsoft-com:vml" Requires="v">
                <p:oleObj spid="_x0000_s33857" name="Microsoft ClipArt Gallery" r:id="rId4" imgW="1574800" imgH="1612900" progId="">
                  <p:embed/>
                </p:oleObj>
              </mc:Choice>
              <mc:Fallback>
                <p:oleObj name="Microsoft ClipArt Gallery" r:id="rId4" imgW="1574800" imgH="1612900"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1500" y="6015038"/>
                        <a:ext cx="698500" cy="68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3799" name="TextBox 6"/>
          <p:cNvSpPr txBox="1">
            <a:spLocks noChangeArrowheads="1"/>
          </p:cNvSpPr>
          <p:nvPr/>
        </p:nvSpPr>
        <p:spPr bwMode="auto">
          <a:xfrm>
            <a:off x="1676400" y="3881437"/>
            <a:ext cx="480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_________________________</a:t>
            </a:r>
          </a:p>
        </p:txBody>
      </p:sp>
      <p:sp>
        <p:nvSpPr>
          <p:cNvPr id="9" name="TextBox 8"/>
          <p:cNvSpPr txBox="1"/>
          <p:nvPr/>
        </p:nvSpPr>
        <p:spPr>
          <a:xfrm>
            <a:off x="990600" y="1512888"/>
            <a:ext cx="6096000" cy="2678112"/>
          </a:xfrm>
          <a:prstGeom prst="rect">
            <a:avLst/>
          </a:prstGeom>
          <a:solidFill>
            <a:schemeClr val="accent6">
              <a:lumMod val="20000"/>
              <a:lumOff val="80000"/>
              <a:alpha val="29000"/>
            </a:schemeClr>
          </a:solidFill>
          <a:ln>
            <a:solidFill>
              <a:schemeClr val="tx1"/>
            </a:solidFill>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 </a:t>
            </a:r>
            <a:r>
              <a:rPr lang="en-US" dirty="0" smtClean="0">
                <a:solidFill>
                  <a:srgbClr val="FF0000"/>
                </a:solidFill>
              </a:rPr>
              <a:t>To Do today:</a:t>
            </a:r>
            <a:endParaRPr lang="en-US" dirty="0">
              <a:solidFill>
                <a:srgbClr val="FF0000"/>
              </a:solidFill>
            </a:endParaRPr>
          </a:p>
          <a:p>
            <a:pPr eaLnBrk="1" hangingPunct="1"/>
            <a:endParaRPr lang="en-US" dirty="0">
              <a:solidFill>
                <a:srgbClr val="FF0000"/>
              </a:solidFill>
            </a:endParaRPr>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endParaRPr lang="en-US" dirty="0"/>
          </a:p>
        </p:txBody>
      </p:sp>
      <p:sp>
        <p:nvSpPr>
          <p:cNvPr id="10" name="Rectangle 8"/>
          <p:cNvSpPr>
            <a:spLocks noChangeArrowheads="1"/>
          </p:cNvSpPr>
          <p:nvPr/>
        </p:nvSpPr>
        <p:spPr bwMode="auto">
          <a:xfrm>
            <a:off x="609600" y="892314"/>
            <a:ext cx="8153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dirty="0">
                <a:solidFill>
                  <a:srgbClr val="FF0000"/>
                </a:solidFill>
              </a:rPr>
              <a:t>E</a:t>
            </a:r>
            <a:r>
              <a:rPr lang="en-US" sz="2000" dirty="0" smtClean="0">
                <a:solidFill>
                  <a:srgbClr val="FF0000"/>
                </a:solidFill>
              </a:rPr>
              <a:t>ach </a:t>
            </a:r>
            <a:r>
              <a:rPr lang="en-US" sz="2000" dirty="0">
                <a:solidFill>
                  <a:srgbClr val="FF0000"/>
                </a:solidFill>
              </a:rPr>
              <a:t>partner is to keep individual records &amp; reports pp. </a:t>
            </a:r>
            <a:r>
              <a:rPr lang="en-US" sz="2000" dirty="0" smtClean="0">
                <a:solidFill>
                  <a:srgbClr val="FF0000"/>
                </a:solidFill>
              </a:rPr>
              <a:t>46-</a:t>
            </a:r>
            <a:r>
              <a:rPr lang="en-US" sz="2000" dirty="0">
                <a:solidFill>
                  <a:srgbClr val="FF0000"/>
                </a:solidFill>
              </a:rPr>
              <a:t>52</a:t>
            </a:r>
            <a:br>
              <a:rPr lang="en-US" sz="2000" dirty="0">
                <a:solidFill>
                  <a:srgbClr val="FF0000"/>
                </a:solidFill>
              </a:rPr>
            </a:br>
            <a:endParaRPr lang="en-US" sz="2000" dirty="0"/>
          </a:p>
        </p:txBody>
      </p:sp>
      <p:sp>
        <p:nvSpPr>
          <p:cNvPr id="12" name="Rectangle 10"/>
          <p:cNvSpPr>
            <a:spLocks noChangeArrowheads="1"/>
          </p:cNvSpPr>
          <p:nvPr/>
        </p:nvSpPr>
        <p:spPr bwMode="auto">
          <a:xfrm>
            <a:off x="1248795" y="5620646"/>
            <a:ext cx="5943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dirty="0">
                <a:solidFill>
                  <a:srgbClr val="FF0000"/>
                </a:solidFill>
              </a:rPr>
              <a:t>Have Dr. R. </a:t>
            </a:r>
            <a:r>
              <a:rPr lang="en-US" dirty="0" smtClean="0">
                <a:solidFill>
                  <a:srgbClr val="FF0000"/>
                </a:solidFill>
              </a:rPr>
              <a:t>initial completed </a:t>
            </a:r>
            <a:r>
              <a:rPr lang="en-US" dirty="0">
                <a:solidFill>
                  <a:srgbClr val="FF0000"/>
                </a:solidFill>
              </a:rPr>
              <a:t>Lab Manual pp.</a:t>
            </a:r>
            <a:r>
              <a:rPr lang="en-US" dirty="0" smtClean="0">
                <a:solidFill>
                  <a:srgbClr val="FF0000"/>
                </a:solidFill>
              </a:rPr>
              <a:t>46-47 plus pg. 66 before leaving lab</a:t>
            </a:r>
            <a:endParaRPr lang="en-US" dirty="0">
              <a:solidFill>
                <a:srgbClr val="FF00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Screen Shot 2017-10-08 at 9.34.49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244593"/>
            <a:ext cx="4724400" cy="3156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3">
            <a:hlinkClick r:id="rId4"/>
          </p:cNvPr>
          <p:cNvSpPr>
            <a:spLocks noChangeArrowheads="1"/>
          </p:cNvSpPr>
          <p:nvPr/>
        </p:nvSpPr>
        <p:spPr bwMode="auto">
          <a:xfrm>
            <a:off x="76200" y="5660648"/>
            <a:ext cx="86868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dirty="0">
                <a:solidFill>
                  <a:srgbClr val="FF0000"/>
                </a:solidFill>
              </a:rPr>
              <a:t>https://</a:t>
            </a:r>
            <a:r>
              <a:rPr lang="en-US" sz="1600" dirty="0" err="1">
                <a:solidFill>
                  <a:srgbClr val="FF0000"/>
                </a:solidFill>
              </a:rPr>
              <a:t>phet.colorado.edu</a:t>
            </a:r>
            <a:r>
              <a:rPr lang="en-US" sz="1600" dirty="0">
                <a:solidFill>
                  <a:srgbClr val="FF0000"/>
                </a:solidFill>
              </a:rPr>
              <a:t>/</a:t>
            </a:r>
            <a:r>
              <a:rPr lang="en-US" sz="1600" dirty="0" err="1">
                <a:solidFill>
                  <a:srgbClr val="FF0000"/>
                </a:solidFill>
              </a:rPr>
              <a:t>sims</a:t>
            </a:r>
            <a:r>
              <a:rPr lang="en-US" sz="1600" dirty="0">
                <a:solidFill>
                  <a:srgbClr val="FF0000"/>
                </a:solidFill>
              </a:rPr>
              <a:t>/html/balancing-chemical-equations/latest/balancing-chemical-</a:t>
            </a:r>
            <a:r>
              <a:rPr lang="en-US" sz="1600" dirty="0" err="1">
                <a:solidFill>
                  <a:srgbClr val="FF0000"/>
                </a:solidFill>
              </a:rPr>
              <a:t>equations_en.html</a:t>
            </a:r>
            <a:endParaRPr lang="en-US" sz="1600" dirty="0">
              <a:solidFill>
                <a:srgbClr val="FF0000"/>
              </a:solidFill>
            </a:endParaRPr>
          </a:p>
          <a:p>
            <a:pPr algn="ctr"/>
            <a:endParaRPr lang="en-US" sz="2000" dirty="0"/>
          </a:p>
        </p:txBody>
      </p:sp>
      <p:pic>
        <p:nvPicPr>
          <p:cNvPr id="2" name="Picture 1" descr="Screen Shot 2018-10-23 at 3.19.02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7400" y="1498600"/>
            <a:ext cx="4813300" cy="1701800"/>
          </a:xfrm>
          <a:prstGeom prst="rect">
            <a:avLst/>
          </a:prstGeom>
        </p:spPr>
      </p:pic>
      <p:sp>
        <p:nvSpPr>
          <p:cNvPr id="3" name="TextBox 2"/>
          <p:cNvSpPr txBox="1"/>
          <p:nvPr/>
        </p:nvSpPr>
        <p:spPr>
          <a:xfrm>
            <a:off x="3124200" y="685800"/>
            <a:ext cx="2362200" cy="646331"/>
          </a:xfrm>
          <a:prstGeom prst="rect">
            <a:avLst/>
          </a:prstGeom>
          <a:noFill/>
        </p:spPr>
        <p:txBody>
          <a:bodyPr wrap="square" rtlCol="0">
            <a:spAutoFit/>
          </a:bodyPr>
          <a:lstStyle/>
          <a:p>
            <a:pPr algn="ctr"/>
            <a:r>
              <a:rPr lang="en-US" sz="3600" dirty="0" smtClean="0">
                <a:latin typeface="+mn-lt"/>
              </a:rPr>
              <a:t>Post lab</a:t>
            </a:r>
            <a:endParaRPr lang="en-US" sz="3600" dirty="0">
              <a:latin typeface="+mn-lt"/>
            </a:endParaRPr>
          </a:p>
        </p:txBody>
      </p:sp>
    </p:spTree>
    <p:extLst>
      <p:ext uri="{BB962C8B-B14F-4D97-AF65-F5344CB8AC3E}">
        <p14:creationId xmlns:p14="http://schemas.microsoft.com/office/powerpoint/2010/main" val="285395724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91391</TotalTime>
  <Words>1748</Words>
  <Application>Microsoft Macintosh PowerPoint</Application>
  <PresentationFormat>On-screen Show (4:3)</PresentationFormat>
  <Paragraphs>185</Paragraphs>
  <Slides>25</Slides>
  <Notes>15</Notes>
  <HiddenSlides>0</HiddenSlides>
  <MMClips>4</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Office Theme</vt:lpstr>
      <vt:lpstr>Microsoft ClipArt Gallery</vt:lpstr>
      <vt:lpstr>Chem 108: Lab Week 9</vt:lpstr>
      <vt:lpstr>PowerPoint Presentation</vt:lpstr>
      <vt:lpstr>PowerPoint Presentation</vt:lpstr>
      <vt:lpstr>Chemical Reactions I &amp; II</vt:lpstr>
      <vt:lpstr>Chemical Reactions I (Biological Reaction) Bakers’ yeast fermentation</vt:lpstr>
      <vt:lpstr>PowerPoint Presentation</vt:lpstr>
      <vt:lpstr>PowerPoint Presentation</vt:lpstr>
      <vt:lpstr>PowerPoint Presentation</vt:lpstr>
      <vt:lpstr>Chemical Reactions I</vt:lpstr>
      <vt:lpstr>Chemical Reactions I &amp; II</vt:lpstr>
      <vt:lpstr> Octane (Gas) Combustion Engine</vt:lpstr>
      <vt:lpstr>Molecular Shapes         Lewis Structures  MolView: Visual On-line Molecular Modeling</vt:lpstr>
      <vt:lpstr>Molecular Shapes         Lewis Structures  MolView: Visual On-line Molecular Modeling</vt:lpstr>
      <vt:lpstr> Combustion</vt:lpstr>
      <vt:lpstr>Combustion Products Energy &amp; CO2</vt:lpstr>
      <vt:lpstr>PowerPoint Presentation</vt:lpstr>
      <vt:lpstr>PowerPoint Presentation</vt:lpstr>
      <vt:lpstr>PowerPoint Presentation</vt:lpstr>
      <vt:lpstr>PowerPoint Presentation</vt:lpstr>
      <vt:lpstr>PowerPoint Presentation</vt:lpstr>
      <vt:lpstr>CO2 Concentration Effects </vt:lpstr>
      <vt:lpstr>PowerPoint Presentation</vt:lpstr>
      <vt:lpstr>PowerPoint Presentation</vt:lpstr>
      <vt:lpstr>Chemical Reactions II</vt:lpstr>
      <vt:lpstr>PowerPoint Presentation</vt:lpstr>
    </vt:vector>
  </TitlesOfParts>
  <Company>dvc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Rusay</dc:creator>
  <cp:keywords/>
  <cp:lastModifiedBy>Ron Rusay</cp:lastModifiedBy>
  <cp:revision>187</cp:revision>
  <cp:lastPrinted>2017-09-20T23:18:09Z</cp:lastPrinted>
  <dcterms:created xsi:type="dcterms:W3CDTF">2018-03-19T01:58:28Z</dcterms:created>
  <dcterms:modified xsi:type="dcterms:W3CDTF">2019-03-21T22:20:05Z</dcterms:modified>
</cp:coreProperties>
</file>